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5"/>
  </p:sldMasterIdLst>
  <p:notesMasterIdLst>
    <p:notesMasterId r:id="rId18"/>
  </p:notesMasterIdLst>
  <p:handoutMasterIdLst>
    <p:handoutMasterId r:id="rId19"/>
  </p:handoutMasterIdLst>
  <p:sldIdLst>
    <p:sldId id="375" r:id="rId6"/>
    <p:sldId id="412" r:id="rId7"/>
    <p:sldId id="348" r:id="rId8"/>
    <p:sldId id="376" r:id="rId9"/>
    <p:sldId id="377" r:id="rId10"/>
    <p:sldId id="379" r:id="rId11"/>
    <p:sldId id="380" r:id="rId12"/>
    <p:sldId id="378" r:id="rId13"/>
    <p:sldId id="381" r:id="rId14"/>
    <p:sldId id="382" r:id="rId15"/>
    <p:sldId id="383" r:id="rId16"/>
    <p:sldId id="384" r:id="rId17"/>
  </p:sldIdLst>
  <p:sldSz cx="12192000" cy="6858000"/>
  <p:notesSz cx="6858000" cy="9144000"/>
  <p:embeddedFontLst>
    <p:embeddedFont>
      <p:font typeface="Bradley Hand ITC" panose="03070402050302030203" pitchFamily="66" charset="0"/>
      <p:regular r:id="rId20"/>
    </p:embeddedFont>
    <p:embeddedFont>
      <p:font typeface="Calibri" panose="020F0502020204030204" pitchFamily="34" charset="0"/>
      <p:regular r:id="rId21"/>
      <p:bold r:id="rId22"/>
      <p:italic r:id="rId23"/>
      <p:boldItalic r:id="rId24"/>
    </p:embeddedFont>
    <p:embeddedFont>
      <p:font typeface="Calibri Light" panose="020F0302020204030204" pitchFamily="34" charset="0"/>
      <p:regular r:id="rId25"/>
      <p:italic r:id="rId26"/>
    </p:embeddedFont>
    <p:embeddedFont>
      <p:font typeface="Consolas" panose="020B0609020204030204" pitchFamily="49" charset="0"/>
      <p:regular r:id="rId27"/>
      <p:bold r:id="rId28"/>
      <p:italic r:id="rId29"/>
      <p:boldItalic r:id="rId30"/>
    </p:embeddedFont>
    <p:embeddedFont>
      <p:font typeface="Segoe UI" panose="020B0502040204020203" pitchFamily="34" charset="0"/>
      <p:regular r:id="rId31"/>
      <p:bold r:id="rId32"/>
      <p:italic r:id="rId33"/>
      <p:boldItalic r:id="rId34"/>
    </p:embeddedFont>
    <p:embeddedFont>
      <p:font typeface="Segoe UI Light" panose="020B0502040204020203" pitchFamily="34" charset="0"/>
      <p:regular r:id="rId35"/>
      <p:italic r:id="rId36"/>
    </p:embeddedFont>
    <p:embeddedFont>
      <p:font typeface="WebHostingHub-Glyphs" panose="020B0604020202020204" charset="0"/>
      <p:regular r:id="rId37"/>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rah BOUTER" initials="SB" lastIdx="9" clrIdx="0">
    <p:extLst>
      <p:ext uri="{19B8F6BF-5375-455C-9EA6-DF929625EA0E}">
        <p15:presenceInfo xmlns:p15="http://schemas.microsoft.com/office/powerpoint/2012/main" userId="S-1-5-21-1801674531-1897051121-839522115-8424" providerId="AD"/>
      </p:ext>
    </p:extLst>
  </p:cmAuthor>
  <p:cmAuthor id="2" name="Thierry RICHARD" initials="TR" lastIdx="1" clrIdx="1">
    <p:extLst>
      <p:ext uri="{19B8F6BF-5375-455C-9EA6-DF929625EA0E}">
        <p15:presenceInfo xmlns:p15="http://schemas.microsoft.com/office/powerpoint/2012/main" userId="Thierry RICHARD" providerId="None"/>
      </p:ext>
    </p:extLst>
  </p:cmAuthor>
  <p:cmAuthor id="3" name="RICHARD Thierry Admin" initials="RTA" lastIdx="3" clrIdx="2">
    <p:extLst>
      <p:ext uri="{19B8F6BF-5375-455C-9EA6-DF929625EA0E}">
        <p15:presenceInfo xmlns:p15="http://schemas.microsoft.com/office/powerpoint/2012/main" userId="RICHARD Thierry Admi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5E6E6"/>
    <a:srgbClr val="B014A9"/>
    <a:srgbClr val="348899"/>
    <a:srgbClr val="962D3E"/>
    <a:srgbClr val="959E9E"/>
    <a:srgbClr val="ACCFCC"/>
    <a:srgbClr val="2F3240"/>
    <a:srgbClr val="08BC80"/>
    <a:srgbClr val="03AFC1"/>
    <a:srgbClr val="0089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Aucun style, aucune grill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DF18680-E054-41AD-8BC1-D1AEF772440D}" styleName="Style moyen 2 - Accentuation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80" autoAdjust="0"/>
    <p:restoredTop sz="93060" autoAdjust="0"/>
  </p:normalViewPr>
  <p:slideViewPr>
    <p:cSldViewPr snapToGrid="0">
      <p:cViewPr varScale="1">
        <p:scale>
          <a:sx n="106" d="100"/>
          <a:sy n="106" d="100"/>
        </p:scale>
        <p:origin x="624" y="10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notesViewPr>
    <p:cSldViewPr snapToGrid="0">
      <p:cViewPr varScale="1">
        <p:scale>
          <a:sx n="51" d="100"/>
          <a:sy n="51" d="100"/>
        </p:scale>
        <p:origin x="2712"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notesMaster" Target="notesMasters/notesMaster1.xml"/><Relationship Id="rId26" Type="http://schemas.openxmlformats.org/officeDocument/2006/relationships/font" Target="fonts/font7.fntdata"/><Relationship Id="rId39" Type="http://schemas.openxmlformats.org/officeDocument/2006/relationships/presProps" Target="presProps.xml"/><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5.xml"/><Relationship Id="rId19" Type="http://schemas.openxmlformats.org/officeDocument/2006/relationships/handoutMaster" Target="handoutMasters/handoutMaster1.xml"/><Relationship Id="rId31" Type="http://schemas.openxmlformats.org/officeDocument/2006/relationships/font" Target="fonts/font12.fntdata"/><Relationship Id="rId35" Type="http://schemas.openxmlformats.org/officeDocument/2006/relationships/font" Target="fonts/font16.fntdata"/><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8" Type="http://schemas.openxmlformats.org/officeDocument/2006/relationships/slide" Target="slides/slide3.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A8EB9EB-B186-4F9A-9F85-BBB1D65C7589}" type="datetimeFigureOut">
              <a:rPr lang="fr-FR" smtClean="0"/>
              <a:t>15/11/2018</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611C90E-7C5C-4FC7-8E56-A2E921698B81}" type="slidenum">
              <a:rPr lang="fr-FR" smtClean="0"/>
              <a:t>‹N°›</a:t>
            </a:fld>
            <a:endParaRPr lang="fr-FR"/>
          </a:p>
        </p:txBody>
      </p:sp>
    </p:spTree>
    <p:extLst>
      <p:ext uri="{BB962C8B-B14F-4D97-AF65-F5344CB8AC3E}">
        <p14:creationId xmlns:p14="http://schemas.microsoft.com/office/powerpoint/2010/main" val="1622490857"/>
      </p:ext>
    </p:extLst>
  </p:cSld>
  <p:clrMap bg1="lt1" tx1="dk1" bg2="lt2" tx2="dk2" accent1="accent1" accent2="accent2" accent3="accent3" accent4="accent4" accent5="accent5" accent6="accent6" hlink="hlink" folHlink="folHlink"/>
  <p:hf sldNum="0" hdr="0" ftr="0" dt="0"/>
</p:handoutMaster>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3BDECB-E14E-459C-896C-A883D5960C42}" type="datetimeFigureOut">
              <a:rPr lang="fr-FR" smtClean="0"/>
              <a:t>15/11/2018</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CA5B4E-61E0-4854-9785-88AF627D622D}" type="slidenum">
              <a:rPr lang="fr-FR" smtClean="0"/>
              <a:t>‹N°›</a:t>
            </a:fld>
            <a:endParaRPr lang="fr-FR"/>
          </a:p>
        </p:txBody>
      </p:sp>
    </p:spTree>
    <p:extLst>
      <p:ext uri="{BB962C8B-B14F-4D97-AF65-F5344CB8AC3E}">
        <p14:creationId xmlns:p14="http://schemas.microsoft.com/office/powerpoint/2010/main" val="3467805838"/>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243869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a:t>Comment se protéger de ces incohérences ?</a:t>
            </a:r>
          </a:p>
          <a:p>
            <a:r>
              <a:rPr lang="fr-FR" dirty="0"/>
              <a:t>Côté </a:t>
            </a:r>
            <a:r>
              <a:rPr lang="fr-FR" dirty="0" err="1"/>
              <a:t>Propriete</a:t>
            </a:r>
            <a:r>
              <a:rPr lang="fr-FR" baseline="0" dirty="0"/>
              <a:t> :</a:t>
            </a:r>
          </a:p>
          <a:p>
            <a:pPr marL="171450" indent="-171450">
              <a:buFontTx/>
              <a:buChar char="-"/>
            </a:pPr>
            <a:r>
              <a:rPr lang="fr-FR" baseline="0" dirty="0"/>
              <a:t>Aucun moyen de changer de groupe : le groupe est fixé dans le constructeur une fois pour toute lors de la création de l’instance (pas de </a:t>
            </a:r>
            <a:r>
              <a:rPr lang="fr-FR" baseline="0" dirty="0" err="1"/>
              <a:t>setGroupe</a:t>
            </a:r>
            <a:r>
              <a:rPr lang="fr-FR" baseline="0" dirty="0"/>
              <a:t>() ou autre)</a:t>
            </a:r>
          </a:p>
          <a:p>
            <a:pPr marL="0" indent="0">
              <a:buFontTx/>
              <a:buNone/>
            </a:pPr>
            <a:r>
              <a:rPr lang="fr-FR" baseline="0" dirty="0"/>
              <a:t>Côté Groupe :</a:t>
            </a:r>
          </a:p>
          <a:p>
            <a:pPr marL="171450" indent="-171450">
              <a:buFontTx/>
              <a:buChar char="-"/>
            </a:pPr>
            <a:r>
              <a:rPr lang="fr-FR" baseline="0" dirty="0"/>
              <a:t>Méthode </a:t>
            </a:r>
            <a:r>
              <a:rPr lang="fr-FR" baseline="0" dirty="0" err="1"/>
              <a:t>ajouterPropriete</a:t>
            </a:r>
            <a:r>
              <a:rPr lang="fr-FR" baseline="0" dirty="0"/>
              <a:t> avec une visibilité package : cela est plus restreint qu’une visibilité publique mais rien n’empêche de créer une nouvelle classe dans ce même package qui aurait le droit de faire appel à cette méthode</a:t>
            </a:r>
          </a:p>
          <a:p>
            <a:pPr marL="171450" indent="-171450">
              <a:buFontTx/>
              <a:buChar char="-"/>
            </a:pPr>
            <a:r>
              <a:rPr lang="fr-FR" baseline="0" dirty="0"/>
              <a:t>Vérification avec une assertion : il faut que le groupe de cette propriété soit le même que celui auquel cette propriété est tenté d’être ajouté. Cela n’est pas une barrière infranchissable, les assertions ne sont vérifiées que si la machine virtuelle est exécutée avec le paramètre –</a:t>
            </a:r>
            <a:r>
              <a:rPr lang="fr-FR" baseline="0" dirty="0" err="1"/>
              <a:t>ea</a:t>
            </a:r>
            <a:r>
              <a:rPr lang="fr-FR" baseline="0" dirty="0"/>
              <a:t>.</a:t>
            </a:r>
          </a:p>
          <a:p>
            <a:pPr marL="171450" indent="-171450">
              <a:buFontTx/>
              <a:buChar char="-"/>
            </a:pPr>
            <a:r>
              <a:rPr lang="fr-FR" baseline="0" dirty="0"/>
              <a:t>Enfin, il y a une faille dans la méthode </a:t>
            </a:r>
            <a:r>
              <a:rPr lang="fr-FR" baseline="0" dirty="0" err="1"/>
              <a:t>getProprietes</a:t>
            </a:r>
            <a:r>
              <a:rPr lang="fr-FR" baseline="0" dirty="0"/>
              <a:t>() car elle retourne l’attribut </a:t>
            </a:r>
            <a:r>
              <a:rPr lang="fr-FR" baseline="0" dirty="0" err="1"/>
              <a:t>proprietes</a:t>
            </a:r>
            <a:r>
              <a:rPr lang="fr-FR" baseline="0" dirty="0"/>
              <a:t> qui est un tableau. Un tableau étant un type référence c’est l’adresse du tableau qui est retourné. Une modification affectera donc l’original donc l’attribut propriété de la classe Groupe ! Il ne faut donc pas exposer le tableau. Différentes solutions sont possibles :</a:t>
            </a:r>
          </a:p>
          <a:p>
            <a:pPr marL="628650" lvl="1" indent="-171450">
              <a:buFontTx/>
              <a:buChar char="-"/>
            </a:pPr>
            <a:r>
              <a:rPr lang="fr-FR" baseline="0" dirty="0"/>
              <a:t>Renvoyer une copie du tableau ;</a:t>
            </a:r>
          </a:p>
          <a:p>
            <a:pPr marL="628650" lvl="1" indent="-171450">
              <a:buFontTx/>
              <a:buChar char="-"/>
            </a:pPr>
            <a:r>
              <a:rPr lang="fr-FR" baseline="0" dirty="0"/>
              <a:t>Faire une méthode </a:t>
            </a:r>
            <a:r>
              <a:rPr lang="fr-FR" baseline="0" dirty="0" err="1"/>
              <a:t>getPropriete</a:t>
            </a:r>
            <a:r>
              <a:rPr lang="fr-FR" baseline="0" dirty="0"/>
              <a:t>() au singulier qui retourne l’élément du tableau à la position passée en paramètre ;</a:t>
            </a:r>
          </a:p>
          <a:p>
            <a:pPr marL="628650" lvl="1" indent="-171450">
              <a:buFontTx/>
              <a:buChar char="-"/>
            </a:pPr>
            <a:r>
              <a:rPr lang="fr-FR" baseline="0" dirty="0"/>
              <a:t>Enfin, il y a d’autres solutions qui utilisent des éléments qui n’ont pas encore été vus. C’est l’une de ces solutions qui sera mise en place.</a:t>
            </a:r>
          </a:p>
          <a:p>
            <a:pPr marL="171450" indent="-171450">
              <a:buFontTx/>
              <a:buChar char="-"/>
            </a:pPr>
            <a:endParaRPr lang="fr-FR" dirty="0"/>
          </a:p>
        </p:txBody>
      </p:sp>
    </p:spTree>
    <p:extLst>
      <p:ext uri="{BB962C8B-B14F-4D97-AF65-F5344CB8AC3E}">
        <p14:creationId xmlns:p14="http://schemas.microsoft.com/office/powerpoint/2010/main" val="915423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QuelMédecin</a:t>
            </a:r>
            <a:r>
              <a:rPr lang="fr-FR" dirty="0"/>
              <a:t> 2</a:t>
            </a:r>
          </a:p>
        </p:txBody>
      </p:sp>
    </p:spTree>
    <p:extLst>
      <p:ext uri="{BB962C8B-B14F-4D97-AF65-F5344CB8AC3E}">
        <p14:creationId xmlns:p14="http://schemas.microsoft.com/office/powerpoint/2010/main" val="4824984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re du module">
    <p:spTree>
      <p:nvGrpSpPr>
        <p:cNvPr id="1" name=""/>
        <p:cNvGrpSpPr/>
        <p:nvPr/>
      </p:nvGrpSpPr>
      <p:grpSpPr>
        <a:xfrm>
          <a:off x="0" y="0"/>
          <a:ext cx="0" cy="0"/>
          <a:chOff x="0" y="0"/>
          <a:chExt cx="0" cy="0"/>
        </a:xfrm>
      </p:grpSpPr>
      <p:sp>
        <p:nvSpPr>
          <p:cNvPr id="8" name="Rectangle 7"/>
          <p:cNvSpPr/>
          <p:nvPr userDrawn="1"/>
        </p:nvSpPr>
        <p:spPr>
          <a:xfrm>
            <a:off x="0" y="0"/>
            <a:ext cx="12192000" cy="6858000"/>
          </a:xfrm>
          <a:prstGeom prst="rect">
            <a:avLst/>
          </a:prstGeom>
          <a:solidFill>
            <a:srgbClr val="3436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re 1"/>
          <p:cNvSpPr>
            <a:spLocks noGrp="1"/>
          </p:cNvSpPr>
          <p:nvPr>
            <p:ph type="ctrTitle" hasCustomPrompt="1"/>
          </p:nvPr>
        </p:nvSpPr>
        <p:spPr>
          <a:xfrm>
            <a:off x="1524000" y="1122363"/>
            <a:ext cx="9144000" cy="2387600"/>
          </a:xfrm>
        </p:spPr>
        <p:txBody>
          <a:bodyPr anchor="b"/>
          <a:lstStyle>
            <a:lvl1pPr algn="ctr">
              <a:defRPr sz="6000">
                <a:solidFill>
                  <a:schemeClr val="bg1"/>
                </a:solidFill>
                <a:latin typeface="Segoe UI Light" panose="020B0502040204020203" pitchFamily="34" charset="0"/>
                <a:cs typeface="Segoe UI Light" panose="020B0502040204020203" pitchFamily="34" charset="0"/>
              </a:defRPr>
            </a:lvl1pPr>
          </a:lstStyle>
          <a:p>
            <a:r>
              <a:rPr lang="fr-FR" dirty="0"/>
              <a:t>Titre du cours</a:t>
            </a:r>
          </a:p>
        </p:txBody>
      </p:sp>
      <p:sp>
        <p:nvSpPr>
          <p:cNvPr id="3" name="Sous-titre 2"/>
          <p:cNvSpPr>
            <a:spLocks noGrp="1"/>
          </p:cNvSpPr>
          <p:nvPr>
            <p:ph type="subTitle" idx="1" hasCustomPrompt="1"/>
          </p:nvPr>
        </p:nvSpPr>
        <p:spPr>
          <a:xfrm>
            <a:off x="1524000" y="3602038"/>
            <a:ext cx="9144000" cy="1655762"/>
          </a:xfrm>
        </p:spPr>
        <p:txBody>
          <a:bodyPr/>
          <a:lstStyle>
            <a:lvl1pPr marL="0" indent="0" algn="ctr">
              <a:buNone/>
              <a:defRPr sz="2400" b="1" baseline="0">
                <a:solidFill>
                  <a:srgbClr val="348899"/>
                </a:solidFill>
                <a:latin typeface="Segoe UI" panose="020B0502040204020203" pitchFamily="34"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dirty="0"/>
              <a:t>Numéro du module - Titre du module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9365" y="5699158"/>
            <a:ext cx="839754" cy="839754"/>
          </a:xfrm>
          <a:prstGeom prst="rect">
            <a:avLst/>
          </a:prstGeom>
        </p:spPr>
      </p:pic>
      <p:sp>
        <p:nvSpPr>
          <p:cNvPr id="9" name="Espace réservé du numéro de diapositive 5"/>
          <p:cNvSpPr>
            <a:spLocks noGrp="1"/>
          </p:cNvSpPr>
          <p:nvPr>
            <p:ph type="sldNum" sz="quarter" idx="12"/>
          </p:nvPr>
        </p:nvSpPr>
        <p:spPr>
          <a:xfrm>
            <a:off x="9154762" y="6173787"/>
            <a:ext cx="2743200" cy="365125"/>
          </a:xfrm>
          <a:prstGeom prst="rect">
            <a:avLst/>
          </a:prstGeom>
        </p:spPr>
        <p:txBody>
          <a:bodyPr lIns="0" tIns="0" rIns="0" bIns="0" anchor="b" anchorCtr="0"/>
          <a:lstStyle>
            <a:lvl1pPr>
              <a:defRPr>
                <a:solidFill>
                  <a:schemeClr val="bg1"/>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spTree>
    <p:extLst>
      <p:ext uri="{BB962C8B-B14F-4D97-AF65-F5344CB8AC3E}">
        <p14:creationId xmlns:p14="http://schemas.microsoft.com/office/powerpoint/2010/main" val="7375577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a:xfrm>
            <a:off x="838200" y="6356350"/>
            <a:ext cx="2743200" cy="365125"/>
          </a:xfrm>
          <a:prstGeom prst="rect">
            <a:avLst/>
          </a:prstGeom>
        </p:spPr>
        <p:txBody>
          <a:bodyPr/>
          <a:lstStyle/>
          <a:p>
            <a:endParaRPr lang="fr-FR"/>
          </a:p>
        </p:txBody>
      </p:sp>
      <p:sp>
        <p:nvSpPr>
          <p:cNvPr id="3" name="Espace réservé du pied de page 2"/>
          <p:cNvSpPr>
            <a:spLocks noGrp="1"/>
          </p:cNvSpPr>
          <p:nvPr>
            <p:ph type="ftr" sz="quarter" idx="11"/>
          </p:nvPr>
        </p:nvSpPr>
        <p:spPr>
          <a:xfrm>
            <a:off x="4038600" y="6356350"/>
            <a:ext cx="4114800" cy="365125"/>
          </a:xfrm>
          <a:prstGeom prst="rect">
            <a:avLst/>
          </a:prstGeom>
        </p:spPr>
        <p:txBody>
          <a:bodyPr/>
          <a:lstStyle/>
          <a:p>
            <a:endParaRPr lang="fr-FR"/>
          </a:p>
        </p:txBody>
      </p:sp>
      <p:sp>
        <p:nvSpPr>
          <p:cNvPr id="4" name="Espace réservé du numéro de diapositive 3"/>
          <p:cNvSpPr>
            <a:spLocks noGrp="1"/>
          </p:cNvSpPr>
          <p:nvPr>
            <p:ph type="sldNum" sz="quarter" idx="12"/>
          </p:nvPr>
        </p:nvSpPr>
        <p:spPr>
          <a:xfrm>
            <a:off x="8610600" y="6356350"/>
            <a:ext cx="2743200" cy="365125"/>
          </a:xfrm>
          <a:prstGeom prst="rect">
            <a:avLst/>
          </a:prstGeom>
        </p:spPr>
        <p:txBody>
          <a:bodyPr/>
          <a:lstStyle/>
          <a:p>
            <a:fld id="{46133C14-29F8-4CFA-9628-57A273ADF066}" type="slidenum">
              <a:rPr lang="fr-FR" smtClean="0"/>
              <a:t>‹N°›</a:t>
            </a:fld>
            <a:endParaRPr lang="fr-FR"/>
          </a:p>
        </p:txBody>
      </p:sp>
    </p:spTree>
    <p:extLst>
      <p:ext uri="{BB962C8B-B14F-4D97-AF65-F5344CB8AC3E}">
        <p14:creationId xmlns:p14="http://schemas.microsoft.com/office/powerpoint/2010/main" val="2025847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a:xfrm>
            <a:off x="838200" y="6356350"/>
            <a:ext cx="2743200" cy="365125"/>
          </a:xfrm>
          <a:prstGeom prst="rect">
            <a:avLst/>
          </a:prstGeom>
        </p:spPr>
        <p:txBody>
          <a:bodyPr/>
          <a:lstStyle/>
          <a:p>
            <a:endParaRPr lang="fr-FR"/>
          </a:p>
        </p:txBody>
      </p:sp>
      <p:sp>
        <p:nvSpPr>
          <p:cNvPr id="6" name="Espace réservé du pied de page 5"/>
          <p:cNvSpPr>
            <a:spLocks noGrp="1"/>
          </p:cNvSpPr>
          <p:nvPr>
            <p:ph type="ftr" sz="quarter" idx="11"/>
          </p:nvPr>
        </p:nvSpPr>
        <p:spPr>
          <a:xfrm>
            <a:off x="4038600" y="6356350"/>
            <a:ext cx="4114800" cy="365125"/>
          </a:xfrm>
          <a:prstGeom prst="rect">
            <a:avLst/>
          </a:prstGeom>
        </p:spPr>
        <p:txBody>
          <a:bodyPr/>
          <a:lstStyle/>
          <a:p>
            <a:endParaRPr lang="fr-FR"/>
          </a:p>
        </p:txBody>
      </p:sp>
      <p:sp>
        <p:nvSpPr>
          <p:cNvPr id="7" name="Espace réservé du numéro de diapositive 6"/>
          <p:cNvSpPr>
            <a:spLocks noGrp="1"/>
          </p:cNvSpPr>
          <p:nvPr>
            <p:ph type="sldNum" sz="quarter" idx="12"/>
          </p:nvPr>
        </p:nvSpPr>
        <p:spPr>
          <a:xfrm>
            <a:off x="8610600" y="6356350"/>
            <a:ext cx="2743200" cy="365125"/>
          </a:xfrm>
          <a:prstGeom prst="rect">
            <a:avLst/>
          </a:prstGeom>
        </p:spPr>
        <p:txBody>
          <a:bodyPr/>
          <a:lstStyle/>
          <a:p>
            <a:fld id="{46133C14-29F8-4CFA-9628-57A273ADF066}" type="slidenum">
              <a:rPr lang="fr-FR" smtClean="0"/>
              <a:t>‹N°›</a:t>
            </a:fld>
            <a:endParaRPr lang="fr-FR"/>
          </a:p>
        </p:txBody>
      </p:sp>
    </p:spTree>
    <p:extLst>
      <p:ext uri="{BB962C8B-B14F-4D97-AF65-F5344CB8AC3E}">
        <p14:creationId xmlns:p14="http://schemas.microsoft.com/office/powerpoint/2010/main" val="39219245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a:xfrm>
            <a:off x="838200" y="6356350"/>
            <a:ext cx="2743200" cy="365125"/>
          </a:xfrm>
          <a:prstGeom prst="rect">
            <a:avLst/>
          </a:prstGeom>
        </p:spPr>
        <p:txBody>
          <a:bodyPr/>
          <a:lstStyle/>
          <a:p>
            <a:endParaRPr lang="fr-FR"/>
          </a:p>
        </p:txBody>
      </p:sp>
      <p:sp>
        <p:nvSpPr>
          <p:cNvPr id="6" name="Espace réservé du pied de page 5"/>
          <p:cNvSpPr>
            <a:spLocks noGrp="1"/>
          </p:cNvSpPr>
          <p:nvPr>
            <p:ph type="ftr" sz="quarter" idx="11"/>
          </p:nvPr>
        </p:nvSpPr>
        <p:spPr>
          <a:xfrm>
            <a:off x="4038600" y="6356350"/>
            <a:ext cx="4114800" cy="365125"/>
          </a:xfrm>
          <a:prstGeom prst="rect">
            <a:avLst/>
          </a:prstGeom>
        </p:spPr>
        <p:txBody>
          <a:bodyPr/>
          <a:lstStyle/>
          <a:p>
            <a:endParaRPr lang="fr-FR"/>
          </a:p>
        </p:txBody>
      </p:sp>
      <p:sp>
        <p:nvSpPr>
          <p:cNvPr id="7" name="Espace réservé du numéro de diapositive 6"/>
          <p:cNvSpPr>
            <a:spLocks noGrp="1"/>
          </p:cNvSpPr>
          <p:nvPr>
            <p:ph type="sldNum" sz="quarter" idx="12"/>
          </p:nvPr>
        </p:nvSpPr>
        <p:spPr>
          <a:xfrm>
            <a:off x="8610600" y="6356350"/>
            <a:ext cx="2743200" cy="365125"/>
          </a:xfrm>
          <a:prstGeom prst="rect">
            <a:avLst/>
          </a:prstGeom>
        </p:spPr>
        <p:txBody>
          <a:bodyPr/>
          <a:lstStyle/>
          <a:p>
            <a:fld id="{46133C14-29F8-4CFA-9628-57A273ADF066}" type="slidenum">
              <a:rPr lang="fr-FR" smtClean="0"/>
              <a:t>‹N°›</a:t>
            </a:fld>
            <a:endParaRPr lang="fr-FR"/>
          </a:p>
        </p:txBody>
      </p:sp>
    </p:spTree>
    <p:extLst>
      <p:ext uri="{BB962C8B-B14F-4D97-AF65-F5344CB8AC3E}">
        <p14:creationId xmlns:p14="http://schemas.microsoft.com/office/powerpoint/2010/main" val="23102130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a:xfrm>
            <a:off x="838200" y="6356350"/>
            <a:ext cx="2743200" cy="365125"/>
          </a:xfrm>
          <a:prstGeom prst="rect">
            <a:avLst/>
          </a:prstGeom>
        </p:spPr>
        <p:txBody>
          <a:bodyPr/>
          <a:lstStyle/>
          <a:p>
            <a:endParaRPr lang="fr-FR"/>
          </a:p>
        </p:txBody>
      </p:sp>
      <p:sp>
        <p:nvSpPr>
          <p:cNvPr id="5" name="Espace réservé du pied de page 4"/>
          <p:cNvSpPr>
            <a:spLocks noGrp="1"/>
          </p:cNvSpPr>
          <p:nvPr>
            <p:ph type="ftr" sz="quarter" idx="11"/>
          </p:nvPr>
        </p:nvSpPr>
        <p:spPr>
          <a:xfrm>
            <a:off x="4038600" y="6356350"/>
            <a:ext cx="4114800" cy="365125"/>
          </a:xfrm>
          <a:prstGeom prst="rect">
            <a:avLst/>
          </a:prstGeom>
        </p:spPr>
        <p:txBody>
          <a:bodyPr/>
          <a:lstStyle/>
          <a:p>
            <a:endParaRPr lang="fr-FR"/>
          </a:p>
        </p:txBody>
      </p:sp>
      <p:sp>
        <p:nvSpPr>
          <p:cNvPr id="6" name="Espace réservé du numéro de diapositive 5"/>
          <p:cNvSpPr>
            <a:spLocks noGrp="1"/>
          </p:cNvSpPr>
          <p:nvPr>
            <p:ph type="sldNum" sz="quarter" idx="12"/>
          </p:nvPr>
        </p:nvSpPr>
        <p:spPr>
          <a:xfrm>
            <a:off x="8610600" y="6356350"/>
            <a:ext cx="2743200" cy="365125"/>
          </a:xfrm>
          <a:prstGeom prst="rect">
            <a:avLst/>
          </a:prstGeom>
        </p:spPr>
        <p:txBody>
          <a:bodyPr/>
          <a:lstStyle/>
          <a:p>
            <a:fld id="{46133C14-29F8-4CFA-9628-57A273ADF066}" type="slidenum">
              <a:rPr lang="fr-FR" smtClean="0"/>
              <a:t>‹N°›</a:t>
            </a:fld>
            <a:endParaRPr lang="fr-FR"/>
          </a:p>
        </p:txBody>
      </p:sp>
    </p:spTree>
    <p:extLst>
      <p:ext uri="{BB962C8B-B14F-4D97-AF65-F5344CB8AC3E}">
        <p14:creationId xmlns:p14="http://schemas.microsoft.com/office/powerpoint/2010/main" val="27214686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a:xfrm>
            <a:off x="838200" y="6356350"/>
            <a:ext cx="2743200" cy="365125"/>
          </a:xfrm>
          <a:prstGeom prst="rect">
            <a:avLst/>
          </a:prstGeom>
        </p:spPr>
        <p:txBody>
          <a:bodyPr/>
          <a:lstStyle/>
          <a:p>
            <a:endParaRPr lang="fr-FR"/>
          </a:p>
        </p:txBody>
      </p:sp>
      <p:sp>
        <p:nvSpPr>
          <p:cNvPr id="5" name="Espace réservé du pied de page 4"/>
          <p:cNvSpPr>
            <a:spLocks noGrp="1"/>
          </p:cNvSpPr>
          <p:nvPr>
            <p:ph type="ftr" sz="quarter" idx="11"/>
          </p:nvPr>
        </p:nvSpPr>
        <p:spPr>
          <a:xfrm>
            <a:off x="4038600" y="6356350"/>
            <a:ext cx="4114800" cy="365125"/>
          </a:xfrm>
          <a:prstGeom prst="rect">
            <a:avLst/>
          </a:prstGeom>
        </p:spPr>
        <p:txBody>
          <a:bodyPr/>
          <a:lstStyle/>
          <a:p>
            <a:endParaRPr lang="fr-FR"/>
          </a:p>
        </p:txBody>
      </p:sp>
      <p:sp>
        <p:nvSpPr>
          <p:cNvPr id="6" name="Espace réservé du numéro de diapositive 5"/>
          <p:cNvSpPr>
            <a:spLocks noGrp="1"/>
          </p:cNvSpPr>
          <p:nvPr>
            <p:ph type="sldNum" sz="quarter" idx="12"/>
          </p:nvPr>
        </p:nvSpPr>
        <p:spPr>
          <a:xfrm>
            <a:off x="8610600" y="6356350"/>
            <a:ext cx="2743200" cy="365125"/>
          </a:xfrm>
          <a:prstGeom prst="rect">
            <a:avLst/>
          </a:prstGeom>
        </p:spPr>
        <p:txBody>
          <a:bodyPr/>
          <a:lstStyle/>
          <a:p>
            <a:fld id="{46133C14-29F8-4CFA-9628-57A273ADF066}" type="slidenum">
              <a:rPr lang="fr-FR" smtClean="0"/>
              <a:t>‹N°›</a:t>
            </a:fld>
            <a:endParaRPr lang="fr-FR"/>
          </a:p>
        </p:txBody>
      </p:sp>
    </p:spTree>
    <p:extLst>
      <p:ext uri="{BB962C8B-B14F-4D97-AF65-F5344CB8AC3E}">
        <p14:creationId xmlns:p14="http://schemas.microsoft.com/office/powerpoint/2010/main" val="1799720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émonstration">
    <p:spTree>
      <p:nvGrpSpPr>
        <p:cNvPr id="1" name=""/>
        <p:cNvGrpSpPr/>
        <p:nvPr/>
      </p:nvGrpSpPr>
      <p:grpSpPr>
        <a:xfrm>
          <a:off x="0" y="0"/>
          <a:ext cx="0" cy="0"/>
          <a:chOff x="0" y="0"/>
          <a:chExt cx="0" cy="0"/>
        </a:xfrm>
      </p:grpSpPr>
      <p:sp>
        <p:nvSpPr>
          <p:cNvPr id="8" name="Rectangle 7"/>
          <p:cNvSpPr/>
          <p:nvPr userDrawn="1"/>
        </p:nvSpPr>
        <p:spPr>
          <a:xfrm>
            <a:off x="0" y="0"/>
            <a:ext cx="12192000" cy="6858000"/>
          </a:xfrm>
          <a:prstGeom prst="rect">
            <a:avLst/>
          </a:prstGeom>
          <a:solidFill>
            <a:srgbClr val="962D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Espace réservé du numéro de diapositive 5"/>
          <p:cNvSpPr>
            <a:spLocks noGrp="1"/>
          </p:cNvSpPr>
          <p:nvPr>
            <p:ph type="sldNum" sz="quarter" idx="12"/>
          </p:nvPr>
        </p:nvSpPr>
        <p:spPr>
          <a:xfrm>
            <a:off x="9154762" y="6173787"/>
            <a:ext cx="2743200" cy="365125"/>
          </a:xfrm>
          <a:prstGeom prst="rect">
            <a:avLst/>
          </a:prstGeom>
        </p:spPr>
        <p:txBody>
          <a:bodyPr lIns="0" tIns="0" rIns="0" bIns="0" anchor="b" anchorCtr="0"/>
          <a:lstStyle>
            <a:lvl1pPr>
              <a:defRPr>
                <a:solidFill>
                  <a:schemeClr val="bg1"/>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9365" y="5699158"/>
            <a:ext cx="839754" cy="839754"/>
          </a:xfrm>
          <a:prstGeom prst="rect">
            <a:avLst/>
          </a:prstGeom>
        </p:spPr>
      </p:pic>
      <p:sp>
        <p:nvSpPr>
          <p:cNvPr id="4" name="ZoneTexte 3"/>
          <p:cNvSpPr txBox="1"/>
          <p:nvPr userDrawn="1"/>
        </p:nvSpPr>
        <p:spPr>
          <a:xfrm>
            <a:off x="1524000" y="1365956"/>
            <a:ext cx="9144000" cy="3826933"/>
          </a:xfrm>
          <a:prstGeom prst="rect">
            <a:avLst/>
          </a:prstGeom>
        </p:spPr>
        <p:txBody>
          <a:bodyPr vert="horz" wrap="square" lIns="91440" tIns="45720" rIns="91440" bIns="45720" rtlCol="0" anchor="ctr" anchorCtr="0">
            <a:normAutofit/>
          </a:bodyPr>
          <a:lstStyle/>
          <a:p>
            <a:pPr algn="ctr"/>
            <a:r>
              <a:rPr lang="fr-FR" sz="6000" kern="1200" dirty="0">
                <a:solidFill>
                  <a:schemeClr val="bg1"/>
                </a:solidFill>
                <a:latin typeface="Segoe UI Light" panose="020B0502040204020203" pitchFamily="34" charset="0"/>
                <a:ea typeface="+mj-ea"/>
                <a:cs typeface="Segoe UI Light" panose="020B0502040204020203" pitchFamily="34" charset="0"/>
              </a:rPr>
              <a:t>Démonstration</a:t>
            </a:r>
          </a:p>
        </p:txBody>
      </p:sp>
      <p:sp>
        <p:nvSpPr>
          <p:cNvPr id="12" name="Espace réservé du texte 23"/>
          <p:cNvSpPr>
            <a:spLocks noGrp="1"/>
          </p:cNvSpPr>
          <p:nvPr>
            <p:ph type="body" sz="quarter" idx="14" hasCustomPrompt="1"/>
          </p:nvPr>
        </p:nvSpPr>
        <p:spPr>
          <a:xfrm>
            <a:off x="339365" y="193023"/>
            <a:ext cx="11556000" cy="429896"/>
          </a:xfrm>
        </p:spPr>
        <p:txBody>
          <a:bodyPr lIns="0" tIns="0" rIns="0" bIns="0" anchor="b" anchorCtr="0">
            <a:normAutofit/>
          </a:bodyPr>
          <a:lstStyle>
            <a:lvl1pPr marL="0" indent="0" algn="l">
              <a:buNone/>
              <a:defRPr sz="2400">
                <a:solidFill>
                  <a:schemeClr val="bg1">
                    <a:lumMod val="85000"/>
                  </a:schemeClr>
                </a:solidFill>
                <a:latin typeface="Segoe UI Light" panose="020B0502040204020203" pitchFamily="34" charset="0"/>
                <a:cs typeface="Segoe UI Light" panose="020B0502040204020203" pitchFamily="34" charset="0"/>
              </a:defRPr>
            </a:lvl1pPr>
            <a:lvl2pPr marL="457200" indent="0" algn="l">
              <a:buNone/>
              <a:defRPr>
                <a:solidFill>
                  <a:srgbClr val="343642"/>
                </a:solidFill>
                <a:latin typeface="+mn-lt"/>
              </a:defRPr>
            </a:lvl2pPr>
            <a:lvl3pPr marL="914400" indent="0" algn="l">
              <a:buNone/>
              <a:defRPr>
                <a:solidFill>
                  <a:srgbClr val="343642"/>
                </a:solidFill>
                <a:latin typeface="+mn-lt"/>
              </a:defRPr>
            </a:lvl3pPr>
            <a:lvl4pPr marL="1371600" indent="0" algn="l">
              <a:buNone/>
              <a:defRPr>
                <a:solidFill>
                  <a:srgbClr val="343642"/>
                </a:solidFill>
                <a:latin typeface="+mn-lt"/>
              </a:defRPr>
            </a:lvl4pPr>
            <a:lvl5pPr marL="1828800" indent="0" algn="l">
              <a:buNone/>
              <a:defRPr>
                <a:solidFill>
                  <a:srgbClr val="343642"/>
                </a:solidFill>
                <a:latin typeface="+mn-lt"/>
              </a:defRPr>
            </a:lvl5pPr>
          </a:lstStyle>
          <a:p>
            <a:pPr lvl="0"/>
            <a:r>
              <a:rPr lang="fr-FR" dirty="0"/>
              <a:t>Nom du module</a:t>
            </a:r>
          </a:p>
        </p:txBody>
      </p:sp>
    </p:spTree>
    <p:extLst>
      <p:ext uri="{BB962C8B-B14F-4D97-AF65-F5344CB8AC3E}">
        <p14:creationId xmlns:p14="http://schemas.microsoft.com/office/powerpoint/2010/main" val="1633841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P">
    <p:spTree>
      <p:nvGrpSpPr>
        <p:cNvPr id="1" name=""/>
        <p:cNvGrpSpPr/>
        <p:nvPr/>
      </p:nvGrpSpPr>
      <p:grpSpPr>
        <a:xfrm>
          <a:off x="0" y="0"/>
          <a:ext cx="0" cy="0"/>
          <a:chOff x="0" y="0"/>
          <a:chExt cx="0" cy="0"/>
        </a:xfrm>
      </p:grpSpPr>
      <p:sp>
        <p:nvSpPr>
          <p:cNvPr id="8" name="Rectangle 7"/>
          <p:cNvSpPr/>
          <p:nvPr userDrawn="1"/>
        </p:nvSpPr>
        <p:spPr>
          <a:xfrm>
            <a:off x="0" y="0"/>
            <a:ext cx="12192000" cy="6858000"/>
          </a:xfrm>
          <a:prstGeom prst="rect">
            <a:avLst/>
          </a:prstGeom>
          <a:solidFill>
            <a:srgbClr val="979C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Espace réservé du numéro de diapositive 5"/>
          <p:cNvSpPr>
            <a:spLocks noGrp="1"/>
          </p:cNvSpPr>
          <p:nvPr>
            <p:ph type="sldNum" sz="quarter" idx="12"/>
          </p:nvPr>
        </p:nvSpPr>
        <p:spPr>
          <a:xfrm>
            <a:off x="9154762" y="6173787"/>
            <a:ext cx="2743200" cy="365125"/>
          </a:xfrm>
          <a:prstGeom prst="rect">
            <a:avLst/>
          </a:prstGeom>
        </p:spPr>
        <p:txBody>
          <a:bodyPr lIns="0" tIns="0" rIns="0" bIns="0" anchor="b" anchorCtr="0"/>
          <a:lstStyle>
            <a:lvl1pPr>
              <a:defRPr>
                <a:solidFill>
                  <a:schemeClr val="bg1"/>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9365" y="5699158"/>
            <a:ext cx="839754" cy="839754"/>
          </a:xfrm>
          <a:prstGeom prst="rect">
            <a:avLst/>
          </a:prstGeom>
        </p:spPr>
      </p:pic>
      <p:sp>
        <p:nvSpPr>
          <p:cNvPr id="4" name="ZoneTexte 3"/>
          <p:cNvSpPr txBox="1"/>
          <p:nvPr userDrawn="1"/>
        </p:nvSpPr>
        <p:spPr>
          <a:xfrm>
            <a:off x="1524000" y="1365956"/>
            <a:ext cx="9144000" cy="3826933"/>
          </a:xfrm>
          <a:prstGeom prst="rect">
            <a:avLst/>
          </a:prstGeom>
        </p:spPr>
        <p:txBody>
          <a:bodyPr vert="horz" wrap="square" lIns="91440" tIns="45720" rIns="91440" bIns="45720" rtlCol="0" anchor="ctr" anchorCtr="0">
            <a:normAutofit/>
          </a:bodyPr>
          <a:lstStyle/>
          <a:p>
            <a:pPr algn="ctr"/>
            <a:r>
              <a:rPr lang="fr-FR" sz="6000" kern="1200" dirty="0">
                <a:solidFill>
                  <a:srgbClr val="343642"/>
                </a:solidFill>
                <a:latin typeface="Segoe UI Light" panose="020B0502040204020203" pitchFamily="34" charset="0"/>
                <a:ea typeface="+mj-ea"/>
                <a:cs typeface="Segoe UI Light" panose="020B0502040204020203" pitchFamily="34" charset="0"/>
              </a:rPr>
              <a:t>TP</a:t>
            </a:r>
          </a:p>
        </p:txBody>
      </p:sp>
      <p:sp>
        <p:nvSpPr>
          <p:cNvPr id="12" name="Espace réservé du texte 23"/>
          <p:cNvSpPr>
            <a:spLocks noGrp="1"/>
          </p:cNvSpPr>
          <p:nvPr>
            <p:ph type="body" sz="quarter" idx="14" hasCustomPrompt="1"/>
          </p:nvPr>
        </p:nvSpPr>
        <p:spPr>
          <a:xfrm>
            <a:off x="339365" y="193023"/>
            <a:ext cx="11556000" cy="429896"/>
          </a:xfrm>
        </p:spPr>
        <p:txBody>
          <a:bodyPr lIns="0" tIns="0" rIns="0" bIns="0" anchor="b" anchorCtr="0">
            <a:normAutofit/>
          </a:bodyPr>
          <a:lstStyle>
            <a:lvl1pPr marL="0" indent="0" algn="l">
              <a:buNone/>
              <a:defRPr sz="2400">
                <a:solidFill>
                  <a:schemeClr val="bg1">
                    <a:lumMod val="85000"/>
                  </a:schemeClr>
                </a:solidFill>
                <a:latin typeface="Segoe UI Light" panose="020B0502040204020203" pitchFamily="34" charset="0"/>
                <a:cs typeface="Segoe UI Light" panose="020B0502040204020203" pitchFamily="34" charset="0"/>
              </a:defRPr>
            </a:lvl1pPr>
            <a:lvl2pPr marL="457200" indent="0" algn="l">
              <a:buNone/>
              <a:defRPr>
                <a:solidFill>
                  <a:srgbClr val="343642"/>
                </a:solidFill>
                <a:latin typeface="+mn-lt"/>
              </a:defRPr>
            </a:lvl2pPr>
            <a:lvl3pPr marL="914400" indent="0" algn="l">
              <a:buNone/>
              <a:defRPr>
                <a:solidFill>
                  <a:srgbClr val="343642"/>
                </a:solidFill>
                <a:latin typeface="+mn-lt"/>
              </a:defRPr>
            </a:lvl3pPr>
            <a:lvl4pPr marL="1371600" indent="0" algn="l">
              <a:buNone/>
              <a:defRPr>
                <a:solidFill>
                  <a:srgbClr val="343642"/>
                </a:solidFill>
                <a:latin typeface="+mn-lt"/>
              </a:defRPr>
            </a:lvl4pPr>
            <a:lvl5pPr marL="1828800" indent="0" algn="l">
              <a:buNone/>
              <a:defRPr>
                <a:solidFill>
                  <a:srgbClr val="343642"/>
                </a:solidFill>
                <a:latin typeface="+mn-lt"/>
              </a:defRPr>
            </a:lvl5pPr>
          </a:lstStyle>
          <a:p>
            <a:pPr lvl="0"/>
            <a:r>
              <a:rPr lang="fr-FR" dirty="0"/>
              <a:t>Titre du module (sans son numéro)</a:t>
            </a:r>
          </a:p>
        </p:txBody>
      </p:sp>
    </p:spTree>
    <p:extLst>
      <p:ext uri="{BB962C8B-B14F-4D97-AF65-F5344CB8AC3E}">
        <p14:creationId xmlns:p14="http://schemas.microsoft.com/office/powerpoint/2010/main" val="34269822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ravaux dirigés">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979C9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userDrawn="1"/>
        </p:nvSpPr>
        <p:spPr>
          <a:xfrm>
            <a:off x="0" y="6173786"/>
            <a:ext cx="12192000" cy="697706"/>
          </a:xfrm>
          <a:prstGeom prst="rect">
            <a:avLst/>
          </a:prstGeom>
          <a:solidFill>
            <a:srgbClr val="962D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Titre 1"/>
          <p:cNvSpPr>
            <a:spLocks noGrp="1"/>
          </p:cNvSpPr>
          <p:nvPr>
            <p:ph type="title"/>
          </p:nvPr>
        </p:nvSpPr>
        <p:spPr>
          <a:xfrm>
            <a:off x="339365" y="636411"/>
            <a:ext cx="11558596" cy="1210628"/>
          </a:xfrm>
        </p:spPr>
        <p:txBody>
          <a:bodyPr lIns="0" tIns="0" rIns="0" bIns="0" anchor="t" anchorCtr="0"/>
          <a:lstStyle>
            <a:lvl1pPr>
              <a:defRPr>
                <a:solidFill>
                  <a:srgbClr val="962D3E"/>
                </a:solidFill>
                <a:latin typeface="Segoe UI Light" panose="020B0502040204020203" pitchFamily="34" charset="0"/>
                <a:cs typeface="Segoe UI Light" panose="020B0502040204020203" pitchFamily="34" charset="0"/>
              </a:defRPr>
            </a:lvl1pPr>
          </a:lstStyle>
          <a:p>
            <a:r>
              <a:rPr lang="fr-FR" dirty="0"/>
              <a:t>Modifiez le style du titre</a:t>
            </a:r>
          </a:p>
        </p:txBody>
      </p:sp>
      <p:sp>
        <p:nvSpPr>
          <p:cNvPr id="10" name="Espace réservé du contenu 2"/>
          <p:cNvSpPr>
            <a:spLocks noGrp="1"/>
          </p:cNvSpPr>
          <p:nvPr>
            <p:ph idx="1"/>
          </p:nvPr>
        </p:nvSpPr>
        <p:spPr>
          <a:xfrm>
            <a:off x="1179118" y="1825625"/>
            <a:ext cx="10718843" cy="3729355"/>
          </a:xfrm>
        </p:spPr>
        <p:txBody>
          <a:bodyPr/>
          <a:lstStyle>
            <a:lvl1pPr>
              <a:buClr>
                <a:srgbClr val="004358"/>
              </a:buClr>
              <a:defRPr sz="2400">
                <a:solidFill>
                  <a:srgbClr val="343642"/>
                </a:solidFill>
                <a:latin typeface="Segoe UI" panose="020B0502040204020203" pitchFamily="34" charset="0"/>
                <a:cs typeface="Segoe UI" panose="020B0502040204020203" pitchFamily="34" charset="0"/>
              </a:defRPr>
            </a:lvl1pPr>
            <a:lvl2pPr>
              <a:buClr>
                <a:srgbClr val="962D3E"/>
              </a:buClr>
              <a:defRPr sz="1800">
                <a:solidFill>
                  <a:srgbClr val="343642"/>
                </a:solidFill>
                <a:latin typeface="Segoe UI" panose="020B0502040204020203" pitchFamily="34" charset="0"/>
                <a:cs typeface="Segoe UI" panose="020B0502040204020203" pitchFamily="34" charset="0"/>
              </a:defRPr>
            </a:lvl2pPr>
            <a:lvl3pPr>
              <a:buClr>
                <a:srgbClr val="DA8291"/>
              </a:buClr>
              <a:defRPr sz="1400">
                <a:solidFill>
                  <a:srgbClr val="343642"/>
                </a:solidFill>
                <a:latin typeface="Segoe UI" panose="020B0502040204020203" pitchFamily="34" charset="0"/>
                <a:cs typeface="Segoe UI" panose="020B0502040204020203" pitchFamily="34" charset="0"/>
              </a:defRPr>
            </a:lvl3pPr>
            <a:lvl4pPr>
              <a:buClr>
                <a:srgbClr val="DA8291"/>
              </a:buClr>
              <a:defRPr sz="1400">
                <a:solidFill>
                  <a:srgbClr val="343642"/>
                </a:solidFill>
                <a:latin typeface="Segoe UI" panose="020B0502040204020203" pitchFamily="34" charset="0"/>
                <a:cs typeface="Segoe UI" panose="020B0502040204020203" pitchFamily="34" charset="0"/>
              </a:defRPr>
            </a:lvl4pPr>
            <a:lvl5pPr>
              <a:buClr>
                <a:srgbClr val="DA8291"/>
              </a:buClr>
              <a:defRPr sz="1400">
                <a:solidFill>
                  <a:srgbClr val="343642"/>
                </a:solidFill>
                <a:latin typeface="Segoe UI" panose="020B0502040204020203" pitchFamily="34" charset="0"/>
                <a:cs typeface="Segoe UI" panose="020B0502040204020203"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1" name="Espace réservé du numéro de diapositive 5"/>
          <p:cNvSpPr>
            <a:spLocks noGrp="1"/>
          </p:cNvSpPr>
          <p:nvPr>
            <p:ph type="sldNum" sz="quarter" idx="12"/>
          </p:nvPr>
        </p:nvSpPr>
        <p:spPr>
          <a:xfrm>
            <a:off x="11012880" y="6173787"/>
            <a:ext cx="885081" cy="365125"/>
          </a:xfrm>
          <a:prstGeom prst="rect">
            <a:avLst/>
          </a:prstGeom>
        </p:spPr>
        <p:txBody>
          <a:bodyPr lIns="0" tIns="0" rIns="0" bIns="0" anchor="b" anchorCtr="0"/>
          <a:lstStyle>
            <a:lvl1pPr>
              <a:defRPr>
                <a:solidFill>
                  <a:schemeClr val="bg1"/>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pic>
        <p:nvPicPr>
          <p:cNvPr id="12" name="Imag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9365" y="5699158"/>
            <a:ext cx="839754" cy="839754"/>
          </a:xfrm>
          <a:prstGeom prst="rect">
            <a:avLst/>
          </a:prstGeom>
        </p:spPr>
      </p:pic>
      <p:sp>
        <p:nvSpPr>
          <p:cNvPr id="13" name="Espace réservé du texte 23"/>
          <p:cNvSpPr>
            <a:spLocks noGrp="1"/>
          </p:cNvSpPr>
          <p:nvPr>
            <p:ph type="body" sz="quarter" idx="14" hasCustomPrompt="1"/>
          </p:nvPr>
        </p:nvSpPr>
        <p:spPr>
          <a:xfrm>
            <a:off x="339365" y="193023"/>
            <a:ext cx="11556000" cy="429896"/>
          </a:xfrm>
        </p:spPr>
        <p:txBody>
          <a:bodyPr lIns="0" tIns="0" rIns="0" bIns="0" anchor="b" anchorCtr="0">
            <a:normAutofit/>
          </a:bodyPr>
          <a:lstStyle>
            <a:lvl1pPr marL="0" indent="0" algn="l">
              <a:buNone/>
              <a:defRPr sz="2400">
                <a:solidFill>
                  <a:srgbClr val="343642"/>
                </a:solidFill>
                <a:latin typeface="Segoe UI Light" panose="020B0502040204020203" pitchFamily="34" charset="0"/>
                <a:cs typeface="Segoe UI Light" panose="020B0502040204020203" pitchFamily="34" charset="0"/>
              </a:defRPr>
            </a:lvl1pPr>
            <a:lvl2pPr marL="457200" indent="0" algn="l">
              <a:buNone/>
              <a:defRPr>
                <a:solidFill>
                  <a:srgbClr val="343642"/>
                </a:solidFill>
                <a:latin typeface="+mn-lt"/>
              </a:defRPr>
            </a:lvl2pPr>
            <a:lvl3pPr marL="914400" indent="0" algn="l">
              <a:buNone/>
              <a:defRPr>
                <a:solidFill>
                  <a:srgbClr val="343642"/>
                </a:solidFill>
                <a:latin typeface="+mn-lt"/>
              </a:defRPr>
            </a:lvl3pPr>
            <a:lvl4pPr marL="1371600" indent="0" algn="l">
              <a:buNone/>
              <a:defRPr>
                <a:solidFill>
                  <a:srgbClr val="343642"/>
                </a:solidFill>
                <a:latin typeface="+mn-lt"/>
              </a:defRPr>
            </a:lvl4pPr>
            <a:lvl5pPr marL="1828800" indent="0" algn="l">
              <a:buNone/>
              <a:defRPr>
                <a:solidFill>
                  <a:srgbClr val="343642"/>
                </a:solidFill>
                <a:latin typeface="+mn-lt"/>
              </a:defRPr>
            </a:lvl5pPr>
          </a:lstStyle>
          <a:p>
            <a:pPr lvl="0"/>
            <a:r>
              <a:rPr lang="fr-FR" dirty="0"/>
              <a:t>Nom du module</a:t>
            </a:r>
          </a:p>
        </p:txBody>
      </p:sp>
    </p:spTree>
    <p:extLst>
      <p:ext uri="{BB962C8B-B14F-4D97-AF65-F5344CB8AC3E}">
        <p14:creationId xmlns:p14="http://schemas.microsoft.com/office/powerpoint/2010/main" val="2127430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8" name="Rectangle 7"/>
          <p:cNvSpPr/>
          <p:nvPr userDrawn="1"/>
        </p:nvSpPr>
        <p:spPr>
          <a:xfrm>
            <a:off x="0" y="0"/>
            <a:ext cx="12192000" cy="6858000"/>
          </a:xfrm>
          <a:prstGeom prst="rect">
            <a:avLst/>
          </a:prstGeom>
          <a:solidFill>
            <a:srgbClr val="979C9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userDrawn="1"/>
        </p:nvSpPr>
        <p:spPr>
          <a:xfrm>
            <a:off x="0" y="6173786"/>
            <a:ext cx="12192000" cy="697706"/>
          </a:xfrm>
          <a:prstGeom prst="rect">
            <a:avLst/>
          </a:prstGeom>
          <a:solidFill>
            <a:srgbClr val="348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re 1"/>
          <p:cNvSpPr>
            <a:spLocks noGrp="1"/>
          </p:cNvSpPr>
          <p:nvPr>
            <p:ph type="title"/>
          </p:nvPr>
        </p:nvSpPr>
        <p:spPr>
          <a:xfrm>
            <a:off x="339365" y="636411"/>
            <a:ext cx="11558596" cy="1210628"/>
          </a:xfrm>
        </p:spPr>
        <p:txBody>
          <a:bodyPr lIns="0" tIns="0" rIns="0" bIns="0" anchor="t" anchorCtr="0"/>
          <a:lstStyle>
            <a:lvl1pPr>
              <a:defRPr>
                <a:solidFill>
                  <a:srgbClr val="348899"/>
                </a:solidFill>
                <a:latin typeface="Segoe UI Light" panose="020B0502040204020203" pitchFamily="34" charset="0"/>
                <a:cs typeface="Segoe UI Light" panose="020B0502040204020203" pitchFamily="34" charset="0"/>
              </a:defRPr>
            </a:lvl1pPr>
          </a:lstStyle>
          <a:p>
            <a:r>
              <a:rPr lang="fr-FR" dirty="0"/>
              <a:t>Modifiez le style du titre</a:t>
            </a:r>
          </a:p>
        </p:txBody>
      </p:sp>
      <p:sp>
        <p:nvSpPr>
          <p:cNvPr id="3" name="Espace réservé du contenu 2"/>
          <p:cNvSpPr>
            <a:spLocks noGrp="1"/>
          </p:cNvSpPr>
          <p:nvPr>
            <p:ph idx="1"/>
          </p:nvPr>
        </p:nvSpPr>
        <p:spPr>
          <a:xfrm>
            <a:off x="1179118" y="1825625"/>
            <a:ext cx="10718843" cy="3729355"/>
          </a:xfrm>
        </p:spPr>
        <p:txBody>
          <a:bodyPr/>
          <a:lstStyle>
            <a:lvl1pPr>
              <a:buClr>
                <a:srgbClr val="004358"/>
              </a:buClr>
              <a:defRPr sz="2400">
                <a:solidFill>
                  <a:srgbClr val="343642"/>
                </a:solidFill>
                <a:latin typeface="Segoe UI" panose="020B0502040204020203" pitchFamily="34" charset="0"/>
                <a:cs typeface="Segoe UI" panose="020B0502040204020203" pitchFamily="34" charset="0"/>
              </a:defRPr>
            </a:lvl1pPr>
            <a:lvl2pPr>
              <a:buClr>
                <a:srgbClr val="348899"/>
              </a:buClr>
              <a:defRPr sz="1800">
                <a:solidFill>
                  <a:srgbClr val="343642"/>
                </a:solidFill>
                <a:latin typeface="Segoe UI" panose="020B0502040204020203" pitchFamily="34" charset="0"/>
                <a:cs typeface="Segoe UI" panose="020B0502040204020203" pitchFamily="34" charset="0"/>
              </a:defRPr>
            </a:lvl2pPr>
            <a:lvl3pPr>
              <a:buClr>
                <a:srgbClr val="ACCFCC"/>
              </a:buClr>
              <a:defRPr sz="1400">
                <a:solidFill>
                  <a:srgbClr val="343642"/>
                </a:solidFill>
                <a:latin typeface="Segoe UI" panose="020B0502040204020203" pitchFamily="34" charset="0"/>
                <a:cs typeface="Segoe UI" panose="020B0502040204020203" pitchFamily="34" charset="0"/>
              </a:defRPr>
            </a:lvl3pPr>
            <a:lvl4pPr>
              <a:buClr>
                <a:srgbClr val="979C9C"/>
              </a:buClr>
              <a:defRPr sz="1400">
                <a:solidFill>
                  <a:srgbClr val="343642"/>
                </a:solidFill>
                <a:latin typeface="Segoe UI" panose="020B0502040204020203" pitchFamily="34" charset="0"/>
                <a:cs typeface="Segoe UI" panose="020B0502040204020203" pitchFamily="34" charset="0"/>
              </a:defRPr>
            </a:lvl4pPr>
            <a:lvl5pPr>
              <a:buClr>
                <a:srgbClr val="979C9C"/>
              </a:buClr>
              <a:defRPr sz="1400">
                <a:solidFill>
                  <a:srgbClr val="343642"/>
                </a:solidFill>
                <a:latin typeface="Segoe UI" panose="020B0502040204020203" pitchFamily="34" charset="0"/>
                <a:cs typeface="Segoe UI" panose="020B0502040204020203"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7" name="Espace réservé du numéro de diapositive 5"/>
          <p:cNvSpPr>
            <a:spLocks noGrp="1"/>
          </p:cNvSpPr>
          <p:nvPr>
            <p:ph type="sldNum" sz="quarter" idx="12"/>
          </p:nvPr>
        </p:nvSpPr>
        <p:spPr>
          <a:xfrm>
            <a:off x="11012880" y="6173787"/>
            <a:ext cx="885081" cy="365125"/>
          </a:xfrm>
          <a:prstGeom prst="rect">
            <a:avLst/>
          </a:prstGeom>
        </p:spPr>
        <p:txBody>
          <a:bodyPr lIns="0" tIns="0" rIns="0" bIns="0" anchor="b" anchorCtr="0"/>
          <a:lstStyle>
            <a:lvl1pPr>
              <a:defRPr>
                <a:solidFill>
                  <a:schemeClr val="bg1"/>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pic>
        <p:nvPicPr>
          <p:cNvPr id="9" name="Imag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9365" y="5699158"/>
            <a:ext cx="839754" cy="839754"/>
          </a:xfrm>
          <a:prstGeom prst="rect">
            <a:avLst/>
          </a:prstGeom>
        </p:spPr>
      </p:pic>
      <p:sp>
        <p:nvSpPr>
          <p:cNvPr id="24" name="Espace réservé du texte 23"/>
          <p:cNvSpPr>
            <a:spLocks noGrp="1"/>
          </p:cNvSpPr>
          <p:nvPr>
            <p:ph type="body" sz="quarter" idx="14" hasCustomPrompt="1"/>
          </p:nvPr>
        </p:nvSpPr>
        <p:spPr>
          <a:xfrm>
            <a:off x="339365" y="193023"/>
            <a:ext cx="11556000" cy="429896"/>
          </a:xfrm>
        </p:spPr>
        <p:txBody>
          <a:bodyPr lIns="0" tIns="0" rIns="0" bIns="0" anchor="b" anchorCtr="0">
            <a:normAutofit/>
          </a:bodyPr>
          <a:lstStyle>
            <a:lvl1pPr marL="0" indent="0" algn="l">
              <a:buNone/>
              <a:defRPr sz="2400">
                <a:solidFill>
                  <a:srgbClr val="343642"/>
                </a:solidFill>
                <a:latin typeface="Segoe UI Light" panose="020B0502040204020203" pitchFamily="34" charset="0"/>
                <a:cs typeface="Segoe UI Light" panose="020B0502040204020203" pitchFamily="34" charset="0"/>
              </a:defRPr>
            </a:lvl1pPr>
            <a:lvl2pPr marL="457200" indent="0" algn="l">
              <a:buNone/>
              <a:defRPr>
                <a:solidFill>
                  <a:srgbClr val="343642"/>
                </a:solidFill>
                <a:latin typeface="+mn-lt"/>
              </a:defRPr>
            </a:lvl2pPr>
            <a:lvl3pPr marL="914400" indent="0" algn="l">
              <a:buNone/>
              <a:defRPr>
                <a:solidFill>
                  <a:srgbClr val="343642"/>
                </a:solidFill>
                <a:latin typeface="+mn-lt"/>
              </a:defRPr>
            </a:lvl3pPr>
            <a:lvl4pPr marL="1371600" indent="0" algn="l">
              <a:buNone/>
              <a:defRPr>
                <a:solidFill>
                  <a:srgbClr val="343642"/>
                </a:solidFill>
                <a:latin typeface="+mn-lt"/>
              </a:defRPr>
            </a:lvl4pPr>
            <a:lvl5pPr marL="1828800" indent="0" algn="l">
              <a:buNone/>
              <a:defRPr>
                <a:solidFill>
                  <a:srgbClr val="343642"/>
                </a:solidFill>
                <a:latin typeface="+mn-lt"/>
              </a:defRPr>
            </a:lvl5pPr>
          </a:lstStyle>
          <a:p>
            <a:pPr lvl="0"/>
            <a:r>
              <a:rPr lang="fr-FR" dirty="0"/>
              <a:t>Nom du module</a:t>
            </a:r>
          </a:p>
        </p:txBody>
      </p:sp>
    </p:spTree>
    <p:extLst>
      <p:ext uri="{BB962C8B-B14F-4D97-AF65-F5344CB8AC3E}">
        <p14:creationId xmlns:p14="http://schemas.microsoft.com/office/powerpoint/2010/main" val="4020801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bjectifs ou conclusion">
    <p:spTree>
      <p:nvGrpSpPr>
        <p:cNvPr id="1" name=""/>
        <p:cNvGrpSpPr/>
        <p:nvPr/>
      </p:nvGrpSpPr>
      <p:grpSpPr>
        <a:xfrm>
          <a:off x="0" y="0"/>
          <a:ext cx="0" cy="0"/>
          <a:chOff x="0" y="0"/>
          <a:chExt cx="0" cy="0"/>
        </a:xfrm>
      </p:grpSpPr>
      <p:sp>
        <p:nvSpPr>
          <p:cNvPr id="8" name="Rectangle 7"/>
          <p:cNvSpPr/>
          <p:nvPr userDrawn="1"/>
        </p:nvSpPr>
        <p:spPr>
          <a:xfrm>
            <a:off x="0" y="0"/>
            <a:ext cx="12192000" cy="6858000"/>
          </a:xfrm>
          <a:prstGeom prst="rect">
            <a:avLst/>
          </a:prstGeom>
          <a:solidFill>
            <a:srgbClr val="959E9E">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userDrawn="1"/>
        </p:nvSpPr>
        <p:spPr>
          <a:xfrm>
            <a:off x="-1" y="829430"/>
            <a:ext cx="12192001" cy="6028569"/>
          </a:xfrm>
          <a:prstGeom prst="rect">
            <a:avLst/>
          </a:prstGeom>
          <a:solidFill>
            <a:srgbClr val="348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re 1"/>
          <p:cNvSpPr>
            <a:spLocks noGrp="1"/>
          </p:cNvSpPr>
          <p:nvPr>
            <p:ph type="title"/>
          </p:nvPr>
        </p:nvSpPr>
        <p:spPr>
          <a:xfrm>
            <a:off x="339365" y="1099255"/>
            <a:ext cx="3672739" cy="2434167"/>
          </a:xfrm>
        </p:spPr>
        <p:txBody>
          <a:bodyPr lIns="0" tIns="0" rIns="0" bIns="0" anchor="t" anchorCtr="0"/>
          <a:lstStyle>
            <a:lvl1pPr>
              <a:defRPr>
                <a:solidFill>
                  <a:schemeClr val="bg1"/>
                </a:solidFill>
                <a:latin typeface="Segoe UI Light" panose="020B0502040204020203" pitchFamily="34" charset="0"/>
                <a:cs typeface="Segoe UI Light" panose="020B0502040204020203" pitchFamily="34" charset="0"/>
              </a:defRPr>
            </a:lvl1pPr>
          </a:lstStyle>
          <a:p>
            <a:r>
              <a:rPr lang="fr-FR" dirty="0"/>
              <a:t>Modifiez le style du titre</a:t>
            </a:r>
          </a:p>
        </p:txBody>
      </p:sp>
      <p:sp>
        <p:nvSpPr>
          <p:cNvPr id="3" name="Espace réservé du contenu 2"/>
          <p:cNvSpPr>
            <a:spLocks noGrp="1"/>
          </p:cNvSpPr>
          <p:nvPr>
            <p:ph idx="1" hasCustomPrompt="1"/>
          </p:nvPr>
        </p:nvSpPr>
        <p:spPr>
          <a:xfrm>
            <a:off x="4645506" y="1099255"/>
            <a:ext cx="7252455" cy="3729355"/>
          </a:xfrm>
        </p:spPr>
        <p:txBody>
          <a:bodyPr/>
          <a:lstStyle>
            <a:lvl1pPr marL="342900" indent="-342900">
              <a:spcBef>
                <a:spcPts val="1000"/>
              </a:spcBef>
              <a:buClr>
                <a:schemeClr val="bg1">
                  <a:lumMod val="85000"/>
                </a:schemeClr>
              </a:buClr>
              <a:buFont typeface="Arial" panose="020B0604020202020204" pitchFamily="34" charset="0"/>
              <a:buChar char="•"/>
              <a:defRPr sz="2400">
                <a:solidFill>
                  <a:schemeClr val="bg1">
                    <a:lumMod val="85000"/>
                  </a:schemeClr>
                </a:solidFill>
                <a:latin typeface="Segoe UI" panose="020B0502040204020203" pitchFamily="34" charset="0"/>
                <a:cs typeface="Segoe UI" panose="020B0502040204020203" pitchFamily="34" charset="0"/>
              </a:defRPr>
            </a:lvl1pPr>
            <a:lvl2pPr marL="742950" indent="-285750">
              <a:spcBef>
                <a:spcPts val="1000"/>
              </a:spcBef>
              <a:buClr>
                <a:schemeClr val="bg1">
                  <a:lumMod val="85000"/>
                </a:schemeClr>
              </a:buClr>
              <a:buFont typeface="Arial" panose="020B0604020202020204" pitchFamily="34" charset="0"/>
              <a:buChar char="•"/>
              <a:defRPr sz="1800">
                <a:solidFill>
                  <a:schemeClr val="bg1">
                    <a:lumMod val="85000"/>
                  </a:schemeClr>
                </a:solidFill>
                <a:latin typeface="Segoe UI" panose="020B0502040204020203" pitchFamily="34" charset="0"/>
                <a:cs typeface="Segoe UI" panose="020B0502040204020203" pitchFamily="34" charset="0"/>
              </a:defRPr>
            </a:lvl2pPr>
            <a:lvl3pPr marL="1200150" indent="-285750">
              <a:spcBef>
                <a:spcPts val="1000"/>
              </a:spcBef>
              <a:buClr>
                <a:schemeClr val="bg1">
                  <a:lumMod val="85000"/>
                </a:schemeClr>
              </a:buClr>
              <a:buFont typeface="Arial" panose="020B0604020202020204" pitchFamily="34" charset="0"/>
              <a:buChar char="•"/>
              <a:defRPr sz="1400">
                <a:solidFill>
                  <a:schemeClr val="bg1">
                    <a:lumMod val="85000"/>
                  </a:schemeClr>
                </a:solidFill>
                <a:latin typeface="Segoe UI" panose="020B0502040204020203" pitchFamily="34" charset="0"/>
                <a:cs typeface="Segoe UI" panose="020B0502040204020203" pitchFamily="34" charset="0"/>
              </a:defRPr>
            </a:lvl3pPr>
            <a:lvl4pPr marL="1657350" indent="-285750">
              <a:spcBef>
                <a:spcPts val="1000"/>
              </a:spcBef>
              <a:buClr>
                <a:schemeClr val="bg1">
                  <a:lumMod val="85000"/>
                </a:schemeClr>
              </a:buClr>
              <a:buFont typeface="Arial" panose="020B0604020202020204" pitchFamily="34" charset="0"/>
              <a:buChar char="•"/>
              <a:defRPr sz="1400">
                <a:solidFill>
                  <a:schemeClr val="bg1">
                    <a:lumMod val="85000"/>
                  </a:schemeClr>
                </a:solidFill>
                <a:latin typeface="Segoe UI" panose="020B0502040204020203" pitchFamily="34" charset="0"/>
                <a:cs typeface="Segoe UI" panose="020B0502040204020203" pitchFamily="34" charset="0"/>
              </a:defRPr>
            </a:lvl4pPr>
            <a:lvl5pPr marL="2114550" indent="-285750">
              <a:spcBef>
                <a:spcPts val="1000"/>
              </a:spcBef>
              <a:buClr>
                <a:schemeClr val="bg1">
                  <a:lumMod val="85000"/>
                </a:schemeClr>
              </a:buClr>
              <a:buFont typeface="Arial" panose="020B0604020202020204" pitchFamily="34" charset="0"/>
              <a:buChar char="•"/>
              <a:defRPr sz="1400">
                <a:solidFill>
                  <a:schemeClr val="bg1">
                    <a:lumMod val="85000"/>
                  </a:schemeClr>
                </a:solidFill>
                <a:latin typeface="Segoe UI" panose="020B0502040204020203" pitchFamily="34" charset="0"/>
                <a:cs typeface="Segoe UI" panose="020B0502040204020203" pitchFamily="34" charset="0"/>
              </a:defRPr>
            </a:lvl5pPr>
          </a:lstStyle>
          <a:p>
            <a:pPr lvl="0"/>
            <a:r>
              <a:rPr lang="fr-FR" dirty="0"/>
              <a:t>Modifiez les styles du texte du </a:t>
            </a:r>
            <a:r>
              <a:rPr lang="fr-FR" dirty="0" err="1"/>
              <a:t>masquehf:kifyfyfyfyfyfyfyf:kfk:gvgl:g</a:t>
            </a:r>
            <a:endParaRPr lang="fr-FR" dirty="0"/>
          </a:p>
          <a:p>
            <a:pPr lvl="0"/>
            <a:r>
              <a:rPr lang="fr-FR" dirty="0"/>
              <a:t>:</a:t>
            </a:r>
            <a:r>
              <a:rPr lang="fr-FR" dirty="0" err="1"/>
              <a:t>glo!g</a:t>
            </a:r>
            <a:r>
              <a:rPr lang="fr-FR" dirty="0"/>
              <a:t> </a:t>
            </a:r>
            <a:r>
              <a:rPr lang="fr-FR" dirty="0" err="1"/>
              <a:t>lgl:gf</a:t>
            </a:r>
            <a:r>
              <a:rPr lang="fr-FR" dirty="0"/>
              <a:t>:</a:t>
            </a:r>
          </a:p>
          <a:p>
            <a:pPr lvl="0"/>
            <a:endParaRPr lang="fr-FR" dirty="0"/>
          </a:p>
          <a:p>
            <a:pPr lvl="1"/>
            <a:r>
              <a:rPr lang="fr-FR" dirty="0"/>
              <a:t>Deuxième </a:t>
            </a:r>
            <a:r>
              <a:rPr lang="fr-FR" dirty="0" err="1"/>
              <a:t>niveauhil:iiiiiiiiiiiiiiiiiiiiiiopùjkb</a:t>
            </a:r>
            <a:r>
              <a:rPr lang="fr-FR" dirty="0"/>
              <a:t> </a:t>
            </a:r>
            <a:r>
              <a:rPr lang="fr-FR" dirty="0" err="1"/>
              <a:t>ihlfo:ghoglugmohhvki:y</a:t>
            </a:r>
            <a:r>
              <a:rPr lang="fr-FR" dirty="0"/>
              <a:t>  </a:t>
            </a:r>
            <a:r>
              <a:rPr lang="fr-FR" dirty="0" err="1"/>
              <a:t>yiyfi:ilyg</a:t>
            </a:r>
            <a:r>
              <a:rPr lang="fr-FR" dirty="0"/>
              <a:t> li</a:t>
            </a:r>
          </a:p>
          <a:p>
            <a:pPr lvl="2"/>
            <a:r>
              <a:rPr lang="fr-FR" dirty="0"/>
              <a:t>Troisième niveau</a:t>
            </a:r>
          </a:p>
          <a:p>
            <a:pPr lvl="3"/>
            <a:r>
              <a:rPr lang="fr-FR" dirty="0"/>
              <a:t>Quatrième niveau</a:t>
            </a:r>
          </a:p>
          <a:p>
            <a:pPr lvl="4"/>
            <a:r>
              <a:rPr lang="fr-FR" dirty="0"/>
              <a:t>Cinquième niveau</a:t>
            </a:r>
          </a:p>
        </p:txBody>
      </p:sp>
      <p:sp>
        <p:nvSpPr>
          <p:cNvPr id="7" name="Espace réservé du numéro de diapositive 5"/>
          <p:cNvSpPr>
            <a:spLocks noGrp="1"/>
          </p:cNvSpPr>
          <p:nvPr>
            <p:ph type="sldNum" sz="quarter" idx="12"/>
          </p:nvPr>
        </p:nvSpPr>
        <p:spPr>
          <a:xfrm>
            <a:off x="11012880" y="6173787"/>
            <a:ext cx="885081" cy="365125"/>
          </a:xfrm>
          <a:prstGeom prst="rect">
            <a:avLst/>
          </a:prstGeom>
        </p:spPr>
        <p:txBody>
          <a:bodyPr lIns="0" tIns="0" rIns="0" bIns="0" anchor="b" anchorCtr="0"/>
          <a:lstStyle>
            <a:lvl1pPr>
              <a:defRPr>
                <a:solidFill>
                  <a:srgbClr val="343642"/>
                </a:solidFill>
                <a:latin typeface="Segoe UI" panose="020B0502040204020203" pitchFamily="34" charset="0"/>
                <a:cs typeface="Segoe UI" panose="020B0502040204020203" pitchFamily="34" charset="0"/>
              </a:defRPr>
            </a:lvl1pPr>
          </a:lstStyle>
          <a:p>
            <a:fld id="{46133C14-29F8-4CFA-9628-57A273ADF066}" type="slidenum">
              <a:rPr lang="fr-FR" smtClean="0"/>
              <a:pPr/>
              <a:t>‹N°›</a:t>
            </a:fld>
            <a:endParaRPr lang="fr-FR" dirty="0"/>
          </a:p>
        </p:txBody>
      </p:sp>
      <p:pic>
        <p:nvPicPr>
          <p:cNvPr id="9" name="Imag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9365" y="5699158"/>
            <a:ext cx="839754" cy="839754"/>
          </a:xfrm>
          <a:prstGeom prst="rect">
            <a:avLst/>
          </a:prstGeom>
        </p:spPr>
      </p:pic>
      <p:sp>
        <p:nvSpPr>
          <p:cNvPr id="24" name="Espace réservé du texte 23"/>
          <p:cNvSpPr>
            <a:spLocks noGrp="1"/>
          </p:cNvSpPr>
          <p:nvPr>
            <p:ph type="body" sz="quarter" idx="14" hasCustomPrompt="1"/>
          </p:nvPr>
        </p:nvSpPr>
        <p:spPr>
          <a:xfrm>
            <a:off x="339364" y="193022"/>
            <a:ext cx="11556000" cy="443387"/>
          </a:xfrm>
        </p:spPr>
        <p:txBody>
          <a:bodyPr lIns="0" tIns="0" rIns="0" bIns="0" anchor="b" anchorCtr="0">
            <a:normAutofit/>
          </a:bodyPr>
          <a:lstStyle>
            <a:lvl1pPr marL="0" indent="0" algn="l">
              <a:buNone/>
              <a:defRPr sz="2400">
                <a:solidFill>
                  <a:srgbClr val="343642"/>
                </a:solidFill>
                <a:latin typeface="Segoe UI Light" panose="020B0502040204020203" pitchFamily="34" charset="0"/>
                <a:cs typeface="Segoe UI Light" panose="020B0502040204020203" pitchFamily="34" charset="0"/>
              </a:defRPr>
            </a:lvl1pPr>
            <a:lvl2pPr marL="457200" indent="0" algn="l">
              <a:buNone/>
              <a:defRPr>
                <a:solidFill>
                  <a:srgbClr val="343642"/>
                </a:solidFill>
                <a:latin typeface="+mn-lt"/>
              </a:defRPr>
            </a:lvl2pPr>
            <a:lvl3pPr marL="914400" indent="0" algn="l">
              <a:buNone/>
              <a:defRPr>
                <a:solidFill>
                  <a:srgbClr val="343642"/>
                </a:solidFill>
                <a:latin typeface="+mn-lt"/>
              </a:defRPr>
            </a:lvl3pPr>
            <a:lvl4pPr marL="1371600" indent="0" algn="l">
              <a:buNone/>
              <a:defRPr>
                <a:solidFill>
                  <a:srgbClr val="343642"/>
                </a:solidFill>
                <a:latin typeface="+mn-lt"/>
              </a:defRPr>
            </a:lvl4pPr>
            <a:lvl5pPr marL="1828800" indent="0" algn="l">
              <a:buNone/>
              <a:defRPr>
                <a:solidFill>
                  <a:srgbClr val="343642"/>
                </a:solidFill>
                <a:latin typeface="+mn-lt"/>
              </a:defRPr>
            </a:lvl5pPr>
          </a:lstStyle>
          <a:p>
            <a:pPr lvl="0"/>
            <a:r>
              <a:rPr lang="fr-FR" dirty="0"/>
              <a:t>Nom du module</a:t>
            </a:r>
          </a:p>
        </p:txBody>
      </p:sp>
    </p:spTree>
    <p:extLst>
      <p:ext uri="{BB962C8B-B14F-4D97-AF65-F5344CB8AC3E}">
        <p14:creationId xmlns:p14="http://schemas.microsoft.com/office/powerpoint/2010/main" val="740131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p:cNvSpPr>
            <a:spLocks noGrp="1"/>
          </p:cNvSpPr>
          <p:nvPr>
            <p:ph type="dt" sz="half" idx="10"/>
          </p:nvPr>
        </p:nvSpPr>
        <p:spPr>
          <a:xfrm>
            <a:off x="838200" y="6356350"/>
            <a:ext cx="2743200" cy="365125"/>
          </a:xfrm>
          <a:prstGeom prst="rect">
            <a:avLst/>
          </a:prstGeom>
        </p:spPr>
        <p:txBody>
          <a:bodyPr/>
          <a:lstStyle/>
          <a:p>
            <a:endParaRPr lang="fr-FR"/>
          </a:p>
        </p:txBody>
      </p:sp>
      <p:sp>
        <p:nvSpPr>
          <p:cNvPr id="6" name="Espace réservé du pied de page 5"/>
          <p:cNvSpPr>
            <a:spLocks noGrp="1"/>
          </p:cNvSpPr>
          <p:nvPr>
            <p:ph type="ftr" sz="quarter" idx="11"/>
          </p:nvPr>
        </p:nvSpPr>
        <p:spPr>
          <a:xfrm>
            <a:off x="4038600" y="6356350"/>
            <a:ext cx="4114800" cy="365125"/>
          </a:xfrm>
          <a:prstGeom prst="rect">
            <a:avLst/>
          </a:prstGeom>
        </p:spPr>
        <p:txBody>
          <a:bodyPr/>
          <a:lstStyle/>
          <a:p>
            <a:endParaRPr lang="fr-FR"/>
          </a:p>
        </p:txBody>
      </p:sp>
      <p:sp>
        <p:nvSpPr>
          <p:cNvPr id="7" name="Espace réservé du numéro de diapositive 6"/>
          <p:cNvSpPr>
            <a:spLocks noGrp="1"/>
          </p:cNvSpPr>
          <p:nvPr>
            <p:ph type="sldNum" sz="quarter" idx="12"/>
          </p:nvPr>
        </p:nvSpPr>
        <p:spPr>
          <a:xfrm>
            <a:off x="8610600" y="6356350"/>
            <a:ext cx="2743200" cy="365125"/>
          </a:xfrm>
          <a:prstGeom prst="rect">
            <a:avLst/>
          </a:prstGeom>
        </p:spPr>
        <p:txBody>
          <a:bodyPr/>
          <a:lstStyle/>
          <a:p>
            <a:fld id="{46133C14-29F8-4CFA-9628-57A273ADF066}" type="slidenum">
              <a:rPr lang="fr-FR" smtClean="0"/>
              <a:t>‹N°›</a:t>
            </a:fld>
            <a:endParaRPr lang="fr-FR"/>
          </a:p>
        </p:txBody>
      </p:sp>
    </p:spTree>
    <p:extLst>
      <p:ext uri="{BB962C8B-B14F-4D97-AF65-F5344CB8AC3E}">
        <p14:creationId xmlns:p14="http://schemas.microsoft.com/office/powerpoint/2010/main" val="3984680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a:xfrm>
            <a:off x="838200" y="6356350"/>
            <a:ext cx="2743200" cy="365125"/>
          </a:xfrm>
          <a:prstGeom prst="rect">
            <a:avLst/>
          </a:prstGeom>
        </p:spPr>
        <p:txBody>
          <a:bodyPr/>
          <a:lstStyle/>
          <a:p>
            <a:endParaRPr lang="fr-FR"/>
          </a:p>
        </p:txBody>
      </p:sp>
      <p:sp>
        <p:nvSpPr>
          <p:cNvPr id="8" name="Espace réservé du pied de page 7"/>
          <p:cNvSpPr>
            <a:spLocks noGrp="1"/>
          </p:cNvSpPr>
          <p:nvPr>
            <p:ph type="ftr" sz="quarter" idx="11"/>
          </p:nvPr>
        </p:nvSpPr>
        <p:spPr>
          <a:xfrm>
            <a:off x="4038600" y="6356350"/>
            <a:ext cx="4114800" cy="365125"/>
          </a:xfrm>
          <a:prstGeom prst="rect">
            <a:avLst/>
          </a:prstGeom>
        </p:spPr>
        <p:txBody>
          <a:bodyPr/>
          <a:lstStyle/>
          <a:p>
            <a:endParaRPr lang="fr-FR"/>
          </a:p>
        </p:txBody>
      </p:sp>
      <p:sp>
        <p:nvSpPr>
          <p:cNvPr id="9" name="Espace réservé du numéro de diapositive 8"/>
          <p:cNvSpPr>
            <a:spLocks noGrp="1"/>
          </p:cNvSpPr>
          <p:nvPr>
            <p:ph type="sldNum" sz="quarter" idx="12"/>
          </p:nvPr>
        </p:nvSpPr>
        <p:spPr>
          <a:xfrm>
            <a:off x="8610600" y="6356350"/>
            <a:ext cx="2743200" cy="365125"/>
          </a:xfrm>
          <a:prstGeom prst="rect">
            <a:avLst/>
          </a:prstGeom>
        </p:spPr>
        <p:txBody>
          <a:bodyPr/>
          <a:lstStyle/>
          <a:p>
            <a:fld id="{46133C14-29F8-4CFA-9628-57A273ADF066}" type="slidenum">
              <a:rPr lang="fr-FR" smtClean="0"/>
              <a:t>‹N°›</a:t>
            </a:fld>
            <a:endParaRPr lang="fr-FR"/>
          </a:p>
        </p:txBody>
      </p:sp>
    </p:spTree>
    <p:extLst>
      <p:ext uri="{BB962C8B-B14F-4D97-AF65-F5344CB8AC3E}">
        <p14:creationId xmlns:p14="http://schemas.microsoft.com/office/powerpoint/2010/main" val="40518188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a:xfrm>
            <a:off x="838200" y="6356350"/>
            <a:ext cx="2743200" cy="365125"/>
          </a:xfrm>
          <a:prstGeom prst="rect">
            <a:avLst/>
          </a:prstGeom>
        </p:spPr>
        <p:txBody>
          <a:bodyPr/>
          <a:lstStyle/>
          <a:p>
            <a:endParaRPr lang="fr-FR"/>
          </a:p>
        </p:txBody>
      </p:sp>
      <p:sp>
        <p:nvSpPr>
          <p:cNvPr id="4" name="Espace réservé du pied de page 3"/>
          <p:cNvSpPr>
            <a:spLocks noGrp="1"/>
          </p:cNvSpPr>
          <p:nvPr>
            <p:ph type="ftr" sz="quarter" idx="11"/>
          </p:nvPr>
        </p:nvSpPr>
        <p:spPr>
          <a:xfrm>
            <a:off x="4038600" y="6356350"/>
            <a:ext cx="4114800" cy="365125"/>
          </a:xfrm>
          <a:prstGeom prst="rect">
            <a:avLst/>
          </a:prstGeom>
        </p:spPr>
        <p:txBody>
          <a:bodyPr/>
          <a:lstStyle/>
          <a:p>
            <a:endParaRPr lang="fr-FR"/>
          </a:p>
        </p:txBody>
      </p:sp>
      <p:sp>
        <p:nvSpPr>
          <p:cNvPr id="5" name="Espace réservé du numéro de diapositive 4"/>
          <p:cNvSpPr>
            <a:spLocks noGrp="1"/>
          </p:cNvSpPr>
          <p:nvPr>
            <p:ph type="sldNum" sz="quarter" idx="12"/>
          </p:nvPr>
        </p:nvSpPr>
        <p:spPr>
          <a:xfrm>
            <a:off x="8610600" y="6356350"/>
            <a:ext cx="2743200" cy="365125"/>
          </a:xfrm>
          <a:prstGeom prst="rect">
            <a:avLst/>
          </a:prstGeom>
        </p:spPr>
        <p:txBody>
          <a:bodyPr/>
          <a:lstStyle/>
          <a:p>
            <a:fld id="{46133C14-29F8-4CFA-9628-57A273ADF066}" type="slidenum">
              <a:rPr lang="fr-FR" smtClean="0"/>
              <a:t>‹N°›</a:t>
            </a:fld>
            <a:endParaRPr lang="fr-FR"/>
          </a:p>
        </p:txBody>
      </p:sp>
    </p:spTree>
    <p:extLst>
      <p:ext uri="{BB962C8B-B14F-4D97-AF65-F5344CB8AC3E}">
        <p14:creationId xmlns:p14="http://schemas.microsoft.com/office/powerpoint/2010/main" val="2178587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1684714849"/>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79" r:id="rId3"/>
    <p:sldLayoutId id="2147483651" r:id="rId4"/>
    <p:sldLayoutId id="2147483650" r:id="rId5"/>
    <p:sldLayoutId id="214748366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pc="-1" dirty="0">
                <a:solidFill>
                  <a:srgbClr val="FFFFFF"/>
                </a:solidFill>
                <a:latin typeface="Segoe UI Light"/>
              </a:rPr>
              <a:t>La Programmation Orientée Objet (POO) avec Java</a:t>
            </a:r>
            <a:endParaRPr lang="fr-FR" dirty="0"/>
          </a:p>
        </p:txBody>
      </p:sp>
      <p:sp>
        <p:nvSpPr>
          <p:cNvPr id="3" name="Sous-titre 2"/>
          <p:cNvSpPr>
            <a:spLocks noGrp="1"/>
          </p:cNvSpPr>
          <p:nvPr>
            <p:ph type="subTitle" idx="1"/>
          </p:nvPr>
        </p:nvSpPr>
        <p:spPr/>
        <p:txBody>
          <a:bodyPr/>
          <a:lstStyle/>
          <a:p>
            <a:r>
              <a:rPr lang="fr-FR" dirty="0"/>
              <a:t>Module 4 – Les associations</a:t>
            </a:r>
          </a:p>
        </p:txBody>
      </p:sp>
    </p:spTree>
    <p:extLst>
      <p:ext uri="{BB962C8B-B14F-4D97-AF65-F5344CB8AC3E}">
        <p14:creationId xmlns:p14="http://schemas.microsoft.com/office/powerpoint/2010/main" val="31765997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associations bidirectionnelles</a:t>
            </a:r>
          </a:p>
        </p:txBody>
      </p:sp>
      <p:sp>
        <p:nvSpPr>
          <p:cNvPr id="4" name="Espace réservé du texte 3"/>
          <p:cNvSpPr>
            <a:spLocks noGrp="1"/>
          </p:cNvSpPr>
          <p:nvPr>
            <p:ph type="body" sz="quarter" idx="14"/>
          </p:nvPr>
        </p:nvSpPr>
        <p:spPr/>
        <p:txBody>
          <a:bodyPr/>
          <a:lstStyle/>
          <a:p>
            <a:r>
              <a:rPr lang="fr-FR" dirty="0"/>
              <a:t>Les associations</a:t>
            </a:r>
          </a:p>
        </p:txBody>
      </p:sp>
      <p:graphicFrame>
        <p:nvGraphicFramePr>
          <p:cNvPr id="3" name="Tableau 2"/>
          <p:cNvGraphicFramePr>
            <a:graphicFrameLocks noGrp="1"/>
          </p:cNvGraphicFramePr>
          <p:nvPr>
            <p:extLst/>
          </p:nvPr>
        </p:nvGraphicFramePr>
        <p:xfrm>
          <a:off x="1216991" y="1594310"/>
          <a:ext cx="2420730" cy="1942035"/>
        </p:xfrm>
        <a:graphic>
          <a:graphicData uri="http://schemas.openxmlformats.org/drawingml/2006/table">
            <a:tbl>
              <a:tblPr firstRow="1" bandRow="1">
                <a:tableStyleId>{5940675A-B579-460E-94D1-54222C63F5DA}</a:tableStyleId>
              </a:tblPr>
              <a:tblGrid>
                <a:gridCol w="1724991">
                  <a:extLst>
                    <a:ext uri="{9D8B030D-6E8A-4147-A177-3AD203B41FA5}">
                      <a16:colId xmlns:a16="http://schemas.microsoft.com/office/drawing/2014/main" val="20000"/>
                    </a:ext>
                  </a:extLst>
                </a:gridCol>
                <a:gridCol w="695739">
                  <a:extLst>
                    <a:ext uri="{9D8B030D-6E8A-4147-A177-3AD203B41FA5}">
                      <a16:colId xmlns:a16="http://schemas.microsoft.com/office/drawing/2014/main" val="20001"/>
                    </a:ext>
                  </a:extLst>
                </a:gridCol>
              </a:tblGrid>
              <a:tr h="388407">
                <a:tc gridSpan="2">
                  <a:txBody>
                    <a:bodyPr/>
                    <a:lstStyle/>
                    <a:p>
                      <a:pPr algn="ctr"/>
                      <a:r>
                        <a:rPr lang="fr-FR" dirty="0" err="1"/>
                        <a:t>belleville</a:t>
                      </a:r>
                      <a:r>
                        <a:rPr lang="fr-FR" dirty="0"/>
                        <a:t> : </a:t>
                      </a:r>
                      <a:r>
                        <a:rPr lang="fr-FR" dirty="0" err="1"/>
                        <a:t>Propriete</a:t>
                      </a:r>
                      <a:endParaRPr lang="fr-FR" dirty="0"/>
                    </a:p>
                  </a:txBody>
                  <a:tcPr/>
                </a:tc>
                <a:tc hMerge="1">
                  <a:txBody>
                    <a:bodyPr/>
                    <a:lstStyle/>
                    <a:p>
                      <a:endParaRPr lang="fr-FR" dirty="0"/>
                    </a:p>
                  </a:txBody>
                  <a:tcPr/>
                </a:tc>
                <a:extLst>
                  <a:ext uri="{0D108BD9-81ED-4DB2-BD59-A6C34878D82A}">
                    <a16:rowId xmlns:a16="http://schemas.microsoft.com/office/drawing/2014/main" val="10000"/>
                  </a:ext>
                </a:extLst>
              </a:tr>
              <a:tr h="388407">
                <a:tc>
                  <a:txBody>
                    <a:bodyPr/>
                    <a:lstStyle/>
                    <a:p>
                      <a:r>
                        <a:rPr lang="fr-FR" dirty="0" err="1"/>
                        <a:t>prixAchat</a:t>
                      </a:r>
                      <a:endParaRPr lang="fr-FR" dirty="0"/>
                    </a:p>
                  </a:txBody>
                  <a:tcPr/>
                </a:tc>
                <a:tc>
                  <a:txBody>
                    <a:bodyPr/>
                    <a:lstStyle/>
                    <a:p>
                      <a:pPr algn="ctr"/>
                      <a:r>
                        <a:rPr lang="fr-FR" dirty="0"/>
                        <a:t>60</a:t>
                      </a:r>
                    </a:p>
                  </a:txBody>
                  <a:tcPr/>
                </a:tc>
                <a:extLst>
                  <a:ext uri="{0D108BD9-81ED-4DB2-BD59-A6C34878D82A}">
                    <a16:rowId xmlns:a16="http://schemas.microsoft.com/office/drawing/2014/main" val="10001"/>
                  </a:ext>
                </a:extLst>
              </a:tr>
              <a:tr h="388407">
                <a:tc>
                  <a:txBody>
                    <a:bodyPr/>
                    <a:lstStyle/>
                    <a:p>
                      <a:r>
                        <a:rPr lang="fr-FR" dirty="0" err="1"/>
                        <a:t>txComplGroupe</a:t>
                      </a:r>
                      <a:endParaRPr lang="fr-FR" dirty="0"/>
                    </a:p>
                  </a:txBody>
                  <a:tcPr/>
                </a:tc>
                <a:tc>
                  <a:txBody>
                    <a:bodyPr/>
                    <a:lstStyle/>
                    <a:p>
                      <a:pPr algn="ctr"/>
                      <a:r>
                        <a:rPr lang="fr-FR" dirty="0"/>
                        <a:t>0</a:t>
                      </a:r>
                    </a:p>
                  </a:txBody>
                  <a:tcPr/>
                </a:tc>
                <a:extLst>
                  <a:ext uri="{0D108BD9-81ED-4DB2-BD59-A6C34878D82A}">
                    <a16:rowId xmlns:a16="http://schemas.microsoft.com/office/drawing/2014/main" val="10002"/>
                  </a:ext>
                </a:extLst>
              </a:tr>
              <a:tr h="388407">
                <a:tc>
                  <a:txBody>
                    <a:bodyPr/>
                    <a:lstStyle/>
                    <a:p>
                      <a:r>
                        <a:rPr lang="fr-FR" dirty="0" err="1"/>
                        <a:t>Hypotheque</a:t>
                      </a:r>
                      <a:endParaRPr lang="fr-FR" dirty="0"/>
                    </a:p>
                  </a:txBody>
                  <a:tcPr/>
                </a:tc>
                <a:tc>
                  <a:txBody>
                    <a:bodyPr/>
                    <a:lstStyle/>
                    <a:p>
                      <a:pPr algn="ctr"/>
                      <a:r>
                        <a:rPr lang="fr-FR" dirty="0"/>
                        <a:t>false</a:t>
                      </a:r>
                    </a:p>
                  </a:txBody>
                  <a:tcPr/>
                </a:tc>
                <a:extLst>
                  <a:ext uri="{0D108BD9-81ED-4DB2-BD59-A6C34878D82A}">
                    <a16:rowId xmlns:a16="http://schemas.microsoft.com/office/drawing/2014/main" val="10003"/>
                  </a:ext>
                </a:extLst>
              </a:tr>
              <a:tr h="388407">
                <a:tc>
                  <a:txBody>
                    <a:bodyPr/>
                    <a:lstStyle/>
                    <a:p>
                      <a:r>
                        <a:rPr lang="fr-FR" dirty="0"/>
                        <a:t>groupe</a:t>
                      </a:r>
                    </a:p>
                  </a:txBody>
                  <a:tcPr/>
                </a:tc>
                <a:tc>
                  <a:txBody>
                    <a:bodyPr/>
                    <a:lstStyle/>
                    <a:p>
                      <a:pPr algn="ctr"/>
                      <a:endParaRPr lang="fr-FR" dirty="0"/>
                    </a:p>
                  </a:txBody>
                  <a:tcPr/>
                </a:tc>
                <a:extLst>
                  <a:ext uri="{0D108BD9-81ED-4DB2-BD59-A6C34878D82A}">
                    <a16:rowId xmlns:a16="http://schemas.microsoft.com/office/drawing/2014/main" val="10004"/>
                  </a:ext>
                </a:extLst>
              </a:tr>
            </a:tbl>
          </a:graphicData>
        </a:graphic>
      </p:graphicFrame>
      <p:graphicFrame>
        <p:nvGraphicFramePr>
          <p:cNvPr id="7" name="Tableau 6"/>
          <p:cNvGraphicFramePr>
            <a:graphicFrameLocks noGrp="1"/>
          </p:cNvGraphicFramePr>
          <p:nvPr>
            <p:extLst/>
          </p:nvPr>
        </p:nvGraphicFramePr>
        <p:xfrm>
          <a:off x="1747078" y="3853805"/>
          <a:ext cx="2420730" cy="1942035"/>
        </p:xfrm>
        <a:graphic>
          <a:graphicData uri="http://schemas.openxmlformats.org/drawingml/2006/table">
            <a:tbl>
              <a:tblPr firstRow="1" bandRow="1">
                <a:tableStyleId>{5940675A-B579-460E-94D1-54222C63F5DA}</a:tableStyleId>
              </a:tblPr>
              <a:tblGrid>
                <a:gridCol w="1724991">
                  <a:extLst>
                    <a:ext uri="{9D8B030D-6E8A-4147-A177-3AD203B41FA5}">
                      <a16:colId xmlns:a16="http://schemas.microsoft.com/office/drawing/2014/main" val="20000"/>
                    </a:ext>
                  </a:extLst>
                </a:gridCol>
                <a:gridCol w="695739">
                  <a:extLst>
                    <a:ext uri="{9D8B030D-6E8A-4147-A177-3AD203B41FA5}">
                      <a16:colId xmlns:a16="http://schemas.microsoft.com/office/drawing/2014/main" val="20001"/>
                    </a:ext>
                  </a:extLst>
                </a:gridCol>
              </a:tblGrid>
              <a:tr h="388407">
                <a:tc gridSpan="2">
                  <a:txBody>
                    <a:bodyPr/>
                    <a:lstStyle/>
                    <a:p>
                      <a:pPr algn="ctr"/>
                      <a:r>
                        <a:rPr lang="fr-FR" dirty="0" err="1"/>
                        <a:t>lecourbe</a:t>
                      </a:r>
                      <a:r>
                        <a:rPr lang="fr-FR" dirty="0"/>
                        <a:t> : </a:t>
                      </a:r>
                      <a:r>
                        <a:rPr lang="fr-FR" dirty="0" err="1"/>
                        <a:t>Propriete</a:t>
                      </a:r>
                      <a:endParaRPr lang="fr-FR" dirty="0"/>
                    </a:p>
                  </a:txBody>
                  <a:tcPr/>
                </a:tc>
                <a:tc hMerge="1">
                  <a:txBody>
                    <a:bodyPr/>
                    <a:lstStyle/>
                    <a:p>
                      <a:endParaRPr lang="fr-FR" dirty="0"/>
                    </a:p>
                  </a:txBody>
                  <a:tcPr/>
                </a:tc>
                <a:extLst>
                  <a:ext uri="{0D108BD9-81ED-4DB2-BD59-A6C34878D82A}">
                    <a16:rowId xmlns:a16="http://schemas.microsoft.com/office/drawing/2014/main" val="10000"/>
                  </a:ext>
                </a:extLst>
              </a:tr>
              <a:tr h="388407">
                <a:tc>
                  <a:txBody>
                    <a:bodyPr/>
                    <a:lstStyle/>
                    <a:p>
                      <a:r>
                        <a:rPr lang="fr-FR" dirty="0" err="1"/>
                        <a:t>prixAchat</a:t>
                      </a:r>
                      <a:endParaRPr lang="fr-FR" dirty="0"/>
                    </a:p>
                  </a:txBody>
                  <a:tcPr/>
                </a:tc>
                <a:tc>
                  <a:txBody>
                    <a:bodyPr/>
                    <a:lstStyle/>
                    <a:p>
                      <a:pPr algn="ctr"/>
                      <a:r>
                        <a:rPr lang="fr-FR" dirty="0"/>
                        <a:t>60</a:t>
                      </a:r>
                    </a:p>
                  </a:txBody>
                  <a:tcPr/>
                </a:tc>
                <a:extLst>
                  <a:ext uri="{0D108BD9-81ED-4DB2-BD59-A6C34878D82A}">
                    <a16:rowId xmlns:a16="http://schemas.microsoft.com/office/drawing/2014/main" val="10001"/>
                  </a:ext>
                </a:extLst>
              </a:tr>
              <a:tr h="388407">
                <a:tc>
                  <a:txBody>
                    <a:bodyPr/>
                    <a:lstStyle/>
                    <a:p>
                      <a:r>
                        <a:rPr lang="fr-FR" dirty="0" err="1"/>
                        <a:t>txComplGroupe</a:t>
                      </a:r>
                      <a:endParaRPr lang="fr-FR" dirty="0"/>
                    </a:p>
                  </a:txBody>
                  <a:tcPr/>
                </a:tc>
                <a:tc>
                  <a:txBody>
                    <a:bodyPr/>
                    <a:lstStyle/>
                    <a:p>
                      <a:pPr algn="ctr"/>
                      <a:r>
                        <a:rPr lang="fr-FR" dirty="0"/>
                        <a:t>0</a:t>
                      </a:r>
                    </a:p>
                  </a:txBody>
                  <a:tcPr/>
                </a:tc>
                <a:extLst>
                  <a:ext uri="{0D108BD9-81ED-4DB2-BD59-A6C34878D82A}">
                    <a16:rowId xmlns:a16="http://schemas.microsoft.com/office/drawing/2014/main" val="10002"/>
                  </a:ext>
                </a:extLst>
              </a:tr>
              <a:tr h="388407">
                <a:tc>
                  <a:txBody>
                    <a:bodyPr/>
                    <a:lstStyle/>
                    <a:p>
                      <a:r>
                        <a:rPr lang="fr-FR" dirty="0" err="1"/>
                        <a:t>Hypotheque</a:t>
                      </a:r>
                      <a:endParaRPr lang="fr-FR" dirty="0"/>
                    </a:p>
                  </a:txBody>
                  <a:tcPr/>
                </a:tc>
                <a:tc>
                  <a:txBody>
                    <a:bodyPr/>
                    <a:lstStyle/>
                    <a:p>
                      <a:pPr algn="ctr"/>
                      <a:r>
                        <a:rPr lang="fr-FR" dirty="0"/>
                        <a:t>false</a:t>
                      </a:r>
                    </a:p>
                  </a:txBody>
                  <a:tcPr/>
                </a:tc>
                <a:extLst>
                  <a:ext uri="{0D108BD9-81ED-4DB2-BD59-A6C34878D82A}">
                    <a16:rowId xmlns:a16="http://schemas.microsoft.com/office/drawing/2014/main" val="10003"/>
                  </a:ext>
                </a:extLst>
              </a:tr>
              <a:tr h="388407">
                <a:tc>
                  <a:txBody>
                    <a:bodyPr/>
                    <a:lstStyle/>
                    <a:p>
                      <a:r>
                        <a:rPr lang="fr-FR" dirty="0"/>
                        <a:t>groupe</a:t>
                      </a:r>
                    </a:p>
                  </a:txBody>
                  <a:tcPr/>
                </a:tc>
                <a:tc>
                  <a:txBody>
                    <a:bodyPr/>
                    <a:lstStyle/>
                    <a:p>
                      <a:pPr algn="ctr"/>
                      <a:endParaRPr lang="fr-FR" dirty="0"/>
                    </a:p>
                  </a:txBody>
                  <a:tcPr/>
                </a:tc>
                <a:extLst>
                  <a:ext uri="{0D108BD9-81ED-4DB2-BD59-A6C34878D82A}">
                    <a16:rowId xmlns:a16="http://schemas.microsoft.com/office/drawing/2014/main" val="10004"/>
                  </a:ext>
                </a:extLst>
              </a:tr>
            </a:tbl>
          </a:graphicData>
        </a:graphic>
      </p:graphicFrame>
      <p:graphicFrame>
        <p:nvGraphicFramePr>
          <p:cNvPr id="9" name="Tableau 8"/>
          <p:cNvGraphicFramePr>
            <a:graphicFrameLocks noGrp="1"/>
          </p:cNvGraphicFramePr>
          <p:nvPr>
            <p:extLst>
              <p:ext uri="{D42A27DB-BD31-4B8C-83A1-F6EECF244321}">
                <p14:modId xmlns:p14="http://schemas.microsoft.com/office/powerpoint/2010/main" val="1008354588"/>
              </p:ext>
            </p:extLst>
          </p:nvPr>
        </p:nvGraphicFramePr>
        <p:xfrm>
          <a:off x="7929217" y="1911770"/>
          <a:ext cx="2558111" cy="1165221"/>
        </p:xfrm>
        <a:graphic>
          <a:graphicData uri="http://schemas.openxmlformats.org/drawingml/2006/table">
            <a:tbl>
              <a:tblPr firstRow="1" bandRow="1">
                <a:tableStyleId>{5940675A-B579-460E-94D1-54222C63F5DA}</a:tableStyleId>
              </a:tblPr>
              <a:tblGrid>
                <a:gridCol w="1724991">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08280">
                  <a:extLst>
                    <a:ext uri="{9D8B030D-6E8A-4147-A177-3AD203B41FA5}">
                      <a16:colId xmlns:a16="http://schemas.microsoft.com/office/drawing/2014/main" val="20002"/>
                    </a:ext>
                  </a:extLst>
                </a:gridCol>
                <a:gridCol w="208280">
                  <a:extLst>
                    <a:ext uri="{9D8B030D-6E8A-4147-A177-3AD203B41FA5}">
                      <a16:colId xmlns:a16="http://schemas.microsoft.com/office/drawing/2014/main" val="20003"/>
                    </a:ext>
                  </a:extLst>
                </a:gridCol>
                <a:gridCol w="208280">
                  <a:extLst>
                    <a:ext uri="{9D8B030D-6E8A-4147-A177-3AD203B41FA5}">
                      <a16:colId xmlns:a16="http://schemas.microsoft.com/office/drawing/2014/main" val="20004"/>
                    </a:ext>
                  </a:extLst>
                </a:gridCol>
              </a:tblGrid>
              <a:tr h="388407">
                <a:tc gridSpan="5">
                  <a:txBody>
                    <a:bodyPr/>
                    <a:lstStyle/>
                    <a:p>
                      <a:pPr algn="ctr"/>
                      <a:r>
                        <a:rPr lang="fr-FR" dirty="0"/>
                        <a:t>mauve : Groupe</a:t>
                      </a:r>
                    </a:p>
                  </a:txBody>
                  <a:tcPr/>
                </a:tc>
                <a:tc hMerge="1">
                  <a:txBody>
                    <a:bodyPr/>
                    <a:lstStyle/>
                    <a:p>
                      <a:endParaRPr lang="fr-FR" dirty="0"/>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0"/>
                  </a:ext>
                </a:extLst>
              </a:tr>
              <a:tr h="388407">
                <a:tc>
                  <a:txBody>
                    <a:bodyPr/>
                    <a:lstStyle/>
                    <a:p>
                      <a:r>
                        <a:rPr lang="fr-FR" dirty="0" err="1"/>
                        <a:t>nbProp</a:t>
                      </a:r>
                      <a:endParaRPr lang="fr-FR" dirty="0"/>
                    </a:p>
                  </a:txBody>
                  <a:tcPr/>
                </a:tc>
                <a:tc gridSpan="4">
                  <a:txBody>
                    <a:bodyPr/>
                    <a:lstStyle/>
                    <a:p>
                      <a:pPr algn="ctr"/>
                      <a:r>
                        <a:rPr lang="fr-FR" dirty="0"/>
                        <a:t>1</a:t>
                      </a:r>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1"/>
                  </a:ext>
                </a:extLst>
              </a:tr>
              <a:tr h="388407">
                <a:tc>
                  <a:txBody>
                    <a:bodyPr/>
                    <a:lstStyle/>
                    <a:p>
                      <a:r>
                        <a:rPr lang="fr-FR" dirty="0" err="1"/>
                        <a:t>proprietes</a:t>
                      </a:r>
                      <a:endParaRPr lang="fr-FR" dirty="0"/>
                    </a:p>
                  </a:txBody>
                  <a:tcPr/>
                </a:tc>
                <a:tc>
                  <a:txBody>
                    <a:bodyPr/>
                    <a:lstStyle/>
                    <a:p>
                      <a:pPr algn="ctr"/>
                      <a:endParaRPr lang="fr-FR" dirty="0"/>
                    </a:p>
                  </a:txBody>
                  <a:tcPr/>
                </a:tc>
                <a:tc>
                  <a:txBody>
                    <a:bodyPr/>
                    <a:lstStyle/>
                    <a:p>
                      <a:pPr algn="ctr"/>
                      <a:endParaRPr lang="fr-FR" dirty="0"/>
                    </a:p>
                  </a:txBody>
                  <a:tcPr/>
                </a:tc>
                <a:tc>
                  <a:txBody>
                    <a:bodyPr/>
                    <a:lstStyle/>
                    <a:p>
                      <a:pPr algn="ctr"/>
                      <a:endParaRPr lang="fr-FR" dirty="0"/>
                    </a:p>
                  </a:txBody>
                  <a:tcPr/>
                </a:tc>
                <a:tc>
                  <a:txBody>
                    <a:bodyPr/>
                    <a:lstStyle/>
                    <a:p>
                      <a:pPr algn="ctr"/>
                      <a:endParaRPr lang="fr-FR" dirty="0"/>
                    </a:p>
                  </a:txBody>
                  <a:tcPr/>
                </a:tc>
                <a:extLst>
                  <a:ext uri="{0D108BD9-81ED-4DB2-BD59-A6C34878D82A}">
                    <a16:rowId xmlns:a16="http://schemas.microsoft.com/office/drawing/2014/main" val="10002"/>
                  </a:ext>
                </a:extLst>
              </a:tr>
            </a:tbl>
          </a:graphicData>
        </a:graphic>
      </p:graphicFrame>
      <p:cxnSp>
        <p:nvCxnSpPr>
          <p:cNvPr id="10" name="Connecteur droit avec flèche 9"/>
          <p:cNvCxnSpPr/>
          <p:nvPr/>
        </p:nvCxnSpPr>
        <p:spPr>
          <a:xfrm flipV="1">
            <a:off x="3260035" y="2325757"/>
            <a:ext cx="4669182" cy="1013791"/>
          </a:xfrm>
          <a:prstGeom prst="straightConnector1">
            <a:avLst/>
          </a:prstGeom>
          <a:ln w="25400">
            <a:solidFill>
              <a:srgbClr val="962D3E"/>
            </a:solidFill>
            <a:headEnd type="oval"/>
            <a:tailEnd type="arrow"/>
          </a:ln>
        </p:spPr>
        <p:style>
          <a:lnRef idx="1">
            <a:schemeClr val="accent1"/>
          </a:lnRef>
          <a:fillRef idx="0">
            <a:schemeClr val="accent1"/>
          </a:fillRef>
          <a:effectRef idx="0">
            <a:schemeClr val="accent1"/>
          </a:effectRef>
          <a:fontRef idx="minor">
            <a:schemeClr val="tx1"/>
          </a:fontRef>
        </p:style>
      </p:cxnSp>
      <p:cxnSp>
        <p:nvCxnSpPr>
          <p:cNvPr id="11" name="Connecteur droit avec flèche 10"/>
          <p:cNvCxnSpPr/>
          <p:nvPr/>
        </p:nvCxnSpPr>
        <p:spPr>
          <a:xfrm flipV="1">
            <a:off x="3782774" y="5142271"/>
            <a:ext cx="4906414" cy="476652"/>
          </a:xfrm>
          <a:prstGeom prst="straightConnector1">
            <a:avLst/>
          </a:prstGeom>
          <a:ln w="25400">
            <a:solidFill>
              <a:srgbClr val="962D3E"/>
            </a:solidFill>
            <a:headEnd type="oval"/>
            <a:tailEnd type="arrow"/>
          </a:ln>
        </p:spPr>
        <p:style>
          <a:lnRef idx="1">
            <a:schemeClr val="accent1"/>
          </a:lnRef>
          <a:fillRef idx="0">
            <a:schemeClr val="accent1"/>
          </a:fillRef>
          <a:effectRef idx="0">
            <a:schemeClr val="accent1"/>
          </a:effectRef>
          <a:fontRef idx="minor">
            <a:schemeClr val="tx1"/>
          </a:fontRef>
        </p:style>
      </p:cxnSp>
      <p:graphicFrame>
        <p:nvGraphicFramePr>
          <p:cNvPr id="12" name="Tableau 11"/>
          <p:cNvGraphicFramePr>
            <a:graphicFrameLocks noGrp="1"/>
          </p:cNvGraphicFramePr>
          <p:nvPr>
            <p:extLst>
              <p:ext uri="{D42A27DB-BD31-4B8C-83A1-F6EECF244321}">
                <p14:modId xmlns:p14="http://schemas.microsoft.com/office/powerpoint/2010/main" val="2058443414"/>
              </p:ext>
            </p:extLst>
          </p:nvPr>
        </p:nvGraphicFramePr>
        <p:xfrm>
          <a:off x="8689188" y="4303857"/>
          <a:ext cx="2558111" cy="1165221"/>
        </p:xfrm>
        <a:graphic>
          <a:graphicData uri="http://schemas.openxmlformats.org/drawingml/2006/table">
            <a:tbl>
              <a:tblPr firstRow="1" bandRow="1">
                <a:tableStyleId>{5940675A-B579-460E-94D1-54222C63F5DA}</a:tableStyleId>
              </a:tblPr>
              <a:tblGrid>
                <a:gridCol w="1724991">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08280">
                  <a:extLst>
                    <a:ext uri="{9D8B030D-6E8A-4147-A177-3AD203B41FA5}">
                      <a16:colId xmlns:a16="http://schemas.microsoft.com/office/drawing/2014/main" val="20002"/>
                    </a:ext>
                  </a:extLst>
                </a:gridCol>
                <a:gridCol w="208280">
                  <a:extLst>
                    <a:ext uri="{9D8B030D-6E8A-4147-A177-3AD203B41FA5}">
                      <a16:colId xmlns:a16="http://schemas.microsoft.com/office/drawing/2014/main" val="20003"/>
                    </a:ext>
                  </a:extLst>
                </a:gridCol>
                <a:gridCol w="208280">
                  <a:extLst>
                    <a:ext uri="{9D8B030D-6E8A-4147-A177-3AD203B41FA5}">
                      <a16:colId xmlns:a16="http://schemas.microsoft.com/office/drawing/2014/main" val="20004"/>
                    </a:ext>
                  </a:extLst>
                </a:gridCol>
              </a:tblGrid>
              <a:tr h="388407">
                <a:tc gridSpan="5">
                  <a:txBody>
                    <a:bodyPr/>
                    <a:lstStyle/>
                    <a:p>
                      <a:pPr algn="ctr"/>
                      <a:r>
                        <a:rPr lang="fr-FR" dirty="0"/>
                        <a:t>bleu : Groupe</a:t>
                      </a:r>
                    </a:p>
                  </a:txBody>
                  <a:tcPr/>
                </a:tc>
                <a:tc hMerge="1">
                  <a:txBody>
                    <a:bodyPr/>
                    <a:lstStyle/>
                    <a:p>
                      <a:endParaRPr lang="fr-FR" dirty="0"/>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0"/>
                  </a:ext>
                </a:extLst>
              </a:tr>
              <a:tr h="388407">
                <a:tc>
                  <a:txBody>
                    <a:bodyPr/>
                    <a:lstStyle/>
                    <a:p>
                      <a:r>
                        <a:rPr lang="fr-FR" dirty="0" err="1"/>
                        <a:t>nbProp</a:t>
                      </a:r>
                      <a:endParaRPr lang="fr-FR" dirty="0"/>
                    </a:p>
                  </a:txBody>
                  <a:tcPr/>
                </a:tc>
                <a:tc gridSpan="4">
                  <a:txBody>
                    <a:bodyPr/>
                    <a:lstStyle/>
                    <a:p>
                      <a:pPr algn="ctr"/>
                      <a:r>
                        <a:rPr lang="fr-FR" dirty="0"/>
                        <a:t>1</a:t>
                      </a:r>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1"/>
                  </a:ext>
                </a:extLst>
              </a:tr>
              <a:tr h="388407">
                <a:tc>
                  <a:txBody>
                    <a:bodyPr/>
                    <a:lstStyle/>
                    <a:p>
                      <a:r>
                        <a:rPr lang="fr-FR" dirty="0" err="1"/>
                        <a:t>proprietes</a:t>
                      </a:r>
                      <a:endParaRPr lang="fr-FR" dirty="0"/>
                    </a:p>
                  </a:txBody>
                  <a:tcPr/>
                </a:tc>
                <a:tc>
                  <a:txBody>
                    <a:bodyPr/>
                    <a:lstStyle/>
                    <a:p>
                      <a:pPr algn="ctr"/>
                      <a:endParaRPr lang="fr-FR" dirty="0"/>
                    </a:p>
                  </a:txBody>
                  <a:tcPr/>
                </a:tc>
                <a:tc>
                  <a:txBody>
                    <a:bodyPr/>
                    <a:lstStyle/>
                    <a:p>
                      <a:pPr algn="ctr"/>
                      <a:endParaRPr lang="fr-FR" dirty="0"/>
                    </a:p>
                  </a:txBody>
                  <a:tcPr/>
                </a:tc>
                <a:tc>
                  <a:txBody>
                    <a:bodyPr/>
                    <a:lstStyle/>
                    <a:p>
                      <a:pPr algn="ctr"/>
                      <a:endParaRPr lang="fr-FR" dirty="0"/>
                    </a:p>
                  </a:txBody>
                  <a:tcPr/>
                </a:tc>
                <a:tc>
                  <a:txBody>
                    <a:bodyPr/>
                    <a:lstStyle/>
                    <a:p>
                      <a:pPr algn="ctr"/>
                      <a:endParaRPr lang="fr-FR" dirty="0"/>
                    </a:p>
                  </a:txBody>
                  <a:tcPr/>
                </a:tc>
                <a:extLst>
                  <a:ext uri="{0D108BD9-81ED-4DB2-BD59-A6C34878D82A}">
                    <a16:rowId xmlns:a16="http://schemas.microsoft.com/office/drawing/2014/main" val="10002"/>
                  </a:ext>
                </a:extLst>
              </a:tr>
            </a:tbl>
          </a:graphicData>
        </a:graphic>
      </p:graphicFrame>
      <p:sp>
        <p:nvSpPr>
          <p:cNvPr id="6" name="Forme libre 5"/>
          <p:cNvSpPr/>
          <p:nvPr/>
        </p:nvSpPr>
        <p:spPr>
          <a:xfrm>
            <a:off x="4188542" y="2910348"/>
            <a:ext cx="5537004" cy="1868129"/>
          </a:xfrm>
          <a:custGeom>
            <a:avLst/>
            <a:gdLst>
              <a:gd name="connsiteX0" fmla="*/ 5535561 w 5537004"/>
              <a:gd name="connsiteY0" fmla="*/ 0 h 1868129"/>
              <a:gd name="connsiteX1" fmla="*/ 5014452 w 5537004"/>
              <a:gd name="connsiteY1" fmla="*/ 678426 h 1868129"/>
              <a:gd name="connsiteX2" fmla="*/ 2330245 w 5537004"/>
              <a:gd name="connsiteY2" fmla="*/ 1406013 h 1868129"/>
              <a:gd name="connsiteX3" fmla="*/ 0 w 5537004"/>
              <a:gd name="connsiteY3" fmla="*/ 1868129 h 1868129"/>
              <a:gd name="connsiteX4" fmla="*/ 0 w 5537004"/>
              <a:gd name="connsiteY4" fmla="*/ 1868129 h 1868129"/>
              <a:gd name="connsiteX5" fmla="*/ 0 w 5537004"/>
              <a:gd name="connsiteY5" fmla="*/ 1868129 h 1868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7004" h="1868129">
                <a:moveTo>
                  <a:pt x="5535561" y="0"/>
                </a:moveTo>
                <a:cubicBezTo>
                  <a:pt x="5542116" y="222045"/>
                  <a:pt x="5548671" y="444091"/>
                  <a:pt x="5014452" y="678426"/>
                </a:cubicBezTo>
                <a:cubicBezTo>
                  <a:pt x="4480233" y="912762"/>
                  <a:pt x="3165987" y="1207729"/>
                  <a:pt x="2330245" y="1406013"/>
                </a:cubicBezTo>
                <a:cubicBezTo>
                  <a:pt x="1494503" y="1604297"/>
                  <a:pt x="0" y="1868129"/>
                  <a:pt x="0" y="1868129"/>
                </a:cubicBezTo>
                <a:lnTo>
                  <a:pt x="0" y="1868129"/>
                </a:lnTo>
                <a:lnTo>
                  <a:pt x="0" y="1868129"/>
                </a:lnTo>
              </a:path>
            </a:pathLst>
          </a:custGeom>
          <a:ln w="25400">
            <a:solidFill>
              <a:srgbClr val="962D3E"/>
            </a:solidFill>
            <a:headEnd type="oval"/>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8" name="Forme libre 7"/>
          <p:cNvSpPr/>
          <p:nvPr/>
        </p:nvSpPr>
        <p:spPr>
          <a:xfrm>
            <a:off x="3647768" y="2890684"/>
            <a:ext cx="6870079" cy="3155627"/>
          </a:xfrm>
          <a:custGeom>
            <a:avLst/>
            <a:gdLst>
              <a:gd name="connsiteX0" fmla="*/ 6862916 w 6867950"/>
              <a:gd name="connsiteY0" fmla="*/ 2399071 h 3089777"/>
              <a:gd name="connsiteX1" fmla="*/ 6774426 w 6867950"/>
              <a:gd name="connsiteY1" fmla="*/ 2831690 h 3089777"/>
              <a:gd name="connsiteX2" fmla="*/ 6223819 w 6867950"/>
              <a:gd name="connsiteY2" fmla="*/ 2959510 h 3089777"/>
              <a:gd name="connsiteX3" fmla="*/ 4493342 w 6867950"/>
              <a:gd name="connsiteY3" fmla="*/ 2831690 h 3089777"/>
              <a:gd name="connsiteX4" fmla="*/ 0 w 6867950"/>
              <a:gd name="connsiteY4" fmla="*/ 0 h 3089777"/>
              <a:gd name="connsiteX0" fmla="*/ 6862916 w 6978789"/>
              <a:gd name="connsiteY0" fmla="*/ 2399071 h 3058406"/>
              <a:gd name="connsiteX1" fmla="*/ 6774426 w 6978789"/>
              <a:gd name="connsiteY1" fmla="*/ 2831690 h 3058406"/>
              <a:gd name="connsiteX2" fmla="*/ 4493342 w 6978789"/>
              <a:gd name="connsiteY2" fmla="*/ 2831690 h 3058406"/>
              <a:gd name="connsiteX3" fmla="*/ 0 w 6978789"/>
              <a:gd name="connsiteY3" fmla="*/ 0 h 3058406"/>
              <a:gd name="connsiteX0" fmla="*/ 6862916 w 6894309"/>
              <a:gd name="connsiteY0" fmla="*/ 2399071 h 3131101"/>
              <a:gd name="connsiteX1" fmla="*/ 6617109 w 6894309"/>
              <a:gd name="connsiteY1" fmla="*/ 2998838 h 3131101"/>
              <a:gd name="connsiteX2" fmla="*/ 4493342 w 6894309"/>
              <a:gd name="connsiteY2" fmla="*/ 2831690 h 3131101"/>
              <a:gd name="connsiteX3" fmla="*/ 0 w 6894309"/>
              <a:gd name="connsiteY3" fmla="*/ 0 h 3131101"/>
              <a:gd name="connsiteX0" fmla="*/ 6862916 w 7006511"/>
              <a:gd name="connsiteY0" fmla="*/ 2399071 h 3189253"/>
              <a:gd name="connsiteX1" fmla="*/ 6617109 w 7006511"/>
              <a:gd name="connsiteY1" fmla="*/ 2998838 h 3189253"/>
              <a:gd name="connsiteX2" fmla="*/ 4493342 w 7006511"/>
              <a:gd name="connsiteY2" fmla="*/ 2831690 h 3189253"/>
              <a:gd name="connsiteX3" fmla="*/ 0 w 7006511"/>
              <a:gd name="connsiteY3" fmla="*/ 0 h 3189253"/>
              <a:gd name="connsiteX0" fmla="*/ 6862916 w 6870079"/>
              <a:gd name="connsiteY0" fmla="*/ 2399071 h 3155627"/>
              <a:gd name="connsiteX1" fmla="*/ 6617109 w 6870079"/>
              <a:gd name="connsiteY1" fmla="*/ 2998838 h 3155627"/>
              <a:gd name="connsiteX2" fmla="*/ 4493342 w 6870079"/>
              <a:gd name="connsiteY2" fmla="*/ 2831690 h 3155627"/>
              <a:gd name="connsiteX3" fmla="*/ 0 w 6870079"/>
              <a:gd name="connsiteY3" fmla="*/ 0 h 3155627"/>
            </a:gdLst>
            <a:ahLst/>
            <a:cxnLst>
              <a:cxn ang="0">
                <a:pos x="connsiteX0" y="connsiteY0"/>
              </a:cxn>
              <a:cxn ang="0">
                <a:pos x="connsiteX1" y="connsiteY1"/>
              </a:cxn>
              <a:cxn ang="0">
                <a:pos x="connsiteX2" y="connsiteY2"/>
              </a:cxn>
              <a:cxn ang="0">
                <a:pos x="connsiteX3" y="connsiteY3"/>
              </a:cxn>
            </a:cxnLst>
            <a:rect l="l" t="t" r="r" b="b"/>
            <a:pathLst>
              <a:path w="6870079" h="3155627">
                <a:moveTo>
                  <a:pt x="6862916" y="2399071"/>
                </a:moveTo>
                <a:cubicBezTo>
                  <a:pt x="6871929" y="2568677"/>
                  <a:pt x="6913716" y="2857908"/>
                  <a:pt x="6617109" y="2998838"/>
                </a:cubicBezTo>
                <a:cubicBezTo>
                  <a:pt x="6320502" y="3139768"/>
                  <a:pt x="5596194" y="3331496"/>
                  <a:pt x="4493342" y="2831690"/>
                </a:cubicBezTo>
                <a:cubicBezTo>
                  <a:pt x="3390490" y="2331884"/>
                  <a:pt x="1728019" y="1169219"/>
                  <a:pt x="0" y="0"/>
                </a:cubicBezTo>
              </a:path>
            </a:pathLst>
          </a:custGeom>
          <a:ln w="25400">
            <a:solidFill>
              <a:srgbClr val="962D3E"/>
            </a:solidFill>
            <a:headEnd type="oval"/>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grpSp>
        <p:nvGrpSpPr>
          <p:cNvPr id="16" name="Groupe 15"/>
          <p:cNvGrpSpPr/>
          <p:nvPr/>
        </p:nvGrpSpPr>
        <p:grpSpPr>
          <a:xfrm rot="21093345">
            <a:off x="4935810" y="2885074"/>
            <a:ext cx="3191593" cy="910819"/>
            <a:chOff x="1580758" y="1518240"/>
            <a:chExt cx="2179668" cy="2403084"/>
          </a:xfrm>
        </p:grpSpPr>
        <p:pic>
          <p:nvPicPr>
            <p:cNvPr id="17" name="Imag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80758" y="1518240"/>
              <a:ext cx="2179668" cy="2403084"/>
            </a:xfrm>
            <a:prstGeom prst="rect">
              <a:avLst/>
            </a:prstGeom>
          </p:spPr>
        </p:pic>
        <p:sp>
          <p:nvSpPr>
            <p:cNvPr id="18" name="ZoneTexte 17">
              <a:extLst>
                <a:ext uri="{FF2B5EF4-FFF2-40B4-BE49-F238E27FC236}">
                  <a16:creationId xmlns:a16="http://schemas.microsoft.com/office/drawing/2014/main" id="{D2476FB4-B178-487A-B1E9-07E4E7AD8A48}"/>
                </a:ext>
              </a:extLst>
            </p:cNvPr>
            <p:cNvSpPr txBox="1"/>
            <p:nvPr/>
          </p:nvSpPr>
          <p:spPr>
            <a:xfrm>
              <a:off x="1776149" y="1709547"/>
              <a:ext cx="1818490" cy="2108146"/>
            </a:xfrm>
            <a:prstGeom prst="rect">
              <a:avLst/>
            </a:prstGeom>
          </p:spPr>
          <p:txBody>
            <a:bodyPr vert="horz" wrap="square" lIns="91440" tIns="45720" rIns="91440" bIns="45720" rtlCol="0" anchor="ctr">
              <a:normAutofit lnSpcReduction="10000"/>
            </a:bodyPr>
            <a:lstStyle/>
            <a:p>
              <a:pPr algn="ctr">
                <a:defRPr/>
              </a:pPr>
              <a:r>
                <a:rPr lang="fr-FR" sz="2800" dirty="0">
                  <a:solidFill>
                    <a:srgbClr val="962D3E"/>
                  </a:solidFill>
                  <a:latin typeface="WebHostingHub-Glyphs" panose="02000503000000000000" pitchFamily="2" charset="0"/>
                </a:rPr>
                <a:t></a:t>
              </a:r>
              <a:endParaRPr lang="fr-FR" sz="2800" dirty="0">
                <a:solidFill>
                  <a:srgbClr val="962D3E"/>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fr-FR" sz="2000" b="1" dirty="0">
                  <a:solidFill>
                    <a:srgbClr val="962D3E"/>
                  </a:solidFill>
                  <a:latin typeface="Bradley Hand ITC" panose="03070402050302030203" pitchFamily="66" charset="0"/>
                  <a:cs typeface="Segoe UI Light" panose="020B0502040204020203" pitchFamily="34" charset="0"/>
                </a:rPr>
                <a:t>Incohérences possibles !</a:t>
              </a:r>
            </a:p>
          </p:txBody>
        </p:sp>
      </p:grpSp>
    </p:spTree>
    <p:extLst>
      <p:ext uri="{BB962C8B-B14F-4D97-AF65-F5344CB8AC3E}">
        <p14:creationId xmlns:p14="http://schemas.microsoft.com/office/powerpoint/2010/main" val="1388773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associations bidirectionnelles</a:t>
            </a:r>
          </a:p>
        </p:txBody>
      </p:sp>
      <p:sp>
        <p:nvSpPr>
          <p:cNvPr id="4" name="Espace réservé du texte 3"/>
          <p:cNvSpPr>
            <a:spLocks noGrp="1"/>
          </p:cNvSpPr>
          <p:nvPr>
            <p:ph type="body" sz="quarter" idx="14"/>
          </p:nvPr>
        </p:nvSpPr>
        <p:spPr/>
        <p:txBody>
          <a:bodyPr/>
          <a:lstStyle/>
          <a:p>
            <a:r>
              <a:rPr lang="fr-FR" dirty="0"/>
              <a:t>Les associations</a:t>
            </a:r>
          </a:p>
        </p:txBody>
      </p:sp>
      <p:sp>
        <p:nvSpPr>
          <p:cNvPr id="6" name="Rectangle 5"/>
          <p:cNvSpPr/>
          <p:nvPr/>
        </p:nvSpPr>
        <p:spPr>
          <a:xfrm>
            <a:off x="1159566" y="1241725"/>
            <a:ext cx="6096000" cy="5016758"/>
          </a:xfrm>
          <a:prstGeom prst="rect">
            <a:avLst/>
          </a:prstGeom>
        </p:spPr>
        <p:txBody>
          <a:bodyPr>
            <a:spAutoFit/>
          </a:bodyPr>
          <a:lstStyle/>
          <a:p>
            <a:r>
              <a:rPr lang="en-US" sz="1600" b="1" dirty="0">
                <a:solidFill>
                  <a:srgbClr val="7F0055"/>
                </a:solidFill>
                <a:latin typeface="Consolas" panose="020B0609020204030204" pitchFamily="49" charset="0"/>
              </a:rPr>
              <a:t>public</a:t>
            </a:r>
            <a:r>
              <a:rPr lang="en-US" sz="1600" b="1" dirty="0">
                <a:solidFill>
                  <a:srgbClr val="000000"/>
                </a:solidFill>
                <a:latin typeface="Consolas" panose="020B0609020204030204" pitchFamily="49" charset="0"/>
              </a:rPr>
              <a:t> </a:t>
            </a:r>
            <a:r>
              <a:rPr lang="en-US" sz="1600" b="1" dirty="0">
                <a:solidFill>
                  <a:srgbClr val="7F0055"/>
                </a:solidFill>
                <a:latin typeface="Consolas" panose="020B0609020204030204" pitchFamily="49" charset="0"/>
              </a:rPr>
              <a:t>class</a:t>
            </a:r>
            <a:r>
              <a:rPr lang="en-US" sz="1600" b="1" dirty="0">
                <a:solidFill>
                  <a:srgbClr val="000000"/>
                </a:solidFill>
                <a:latin typeface="Consolas" panose="020B0609020204030204" pitchFamily="49" charset="0"/>
              </a:rPr>
              <a:t> </a:t>
            </a:r>
            <a:r>
              <a:rPr lang="en-US" sz="1600" b="1" dirty="0" err="1">
                <a:solidFill>
                  <a:srgbClr val="000000"/>
                </a:solidFill>
                <a:latin typeface="Consolas" panose="020B0609020204030204" pitchFamily="49" charset="0"/>
              </a:rPr>
              <a:t>Propriete</a:t>
            </a:r>
            <a:r>
              <a:rPr lang="en-US"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0000C0"/>
                </a:solidFill>
                <a:latin typeface="Consolas" panose="020B0609020204030204" pitchFamily="49" charset="0"/>
              </a:rPr>
              <a:t>prixAchat</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Joueur </a:t>
            </a:r>
            <a:r>
              <a:rPr lang="fr-FR" sz="1600" b="1" dirty="0">
                <a:solidFill>
                  <a:srgbClr val="0000C0"/>
                </a:solidFill>
                <a:latin typeface="Consolas" panose="020B0609020204030204" pitchFamily="49" charset="0"/>
              </a:rPr>
              <a:t>proprio</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Groupe </a:t>
            </a:r>
            <a:r>
              <a:rPr lang="fr-FR" sz="1600" b="1" dirty="0" err="1">
                <a:solidFill>
                  <a:srgbClr val="0000C0"/>
                </a:solidFill>
                <a:latin typeface="Consolas" panose="020B0609020204030204" pitchFamily="49" charset="0"/>
              </a:rPr>
              <a:t>groupe</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0000C0"/>
                </a:solidFill>
                <a:latin typeface="Consolas" panose="020B0609020204030204" pitchFamily="49" charset="0"/>
              </a:rPr>
              <a:t>txComplGroupe</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boolean</a:t>
            </a:r>
            <a:r>
              <a:rPr lang="fr-FR" sz="1600" b="1" dirty="0">
                <a:solidFill>
                  <a:srgbClr val="000000"/>
                </a:solidFill>
                <a:latin typeface="Consolas" panose="020B0609020204030204" pitchFamily="49" charset="0"/>
              </a:rPr>
              <a:t> </a:t>
            </a:r>
            <a:r>
              <a:rPr lang="fr-FR" sz="1600" b="1" dirty="0" err="1">
                <a:solidFill>
                  <a:srgbClr val="0000C0"/>
                </a:solidFill>
                <a:latin typeface="Consolas" panose="020B0609020204030204" pitchFamily="49" charset="0"/>
              </a:rPr>
              <a:t>hypothequee</a:t>
            </a:r>
            <a:r>
              <a:rPr lang="fr-FR" sz="1600" b="1" dirty="0">
                <a:solidFill>
                  <a:srgbClr val="000000"/>
                </a:solidFill>
                <a:latin typeface="Consolas" panose="020B0609020204030204" pitchFamily="49" charset="0"/>
              </a:rPr>
              <a:t>;</a:t>
            </a:r>
          </a:p>
          <a:p>
            <a:endParaRPr lang="fr-FR" sz="1600" b="1" dirty="0">
              <a:solidFill>
                <a:srgbClr val="000000"/>
              </a:solidFill>
              <a:latin typeface="Consolas" panose="020B0609020204030204" pitchFamily="49" charset="0"/>
            </a:endParaRPr>
          </a:p>
          <a:p>
            <a:r>
              <a:rPr lang="fr-FR" sz="1600" b="1" dirty="0">
                <a:solidFill>
                  <a:srgbClr val="7F0055"/>
                </a:solidFill>
                <a:latin typeface="Consolas" panose="020B0609020204030204" pitchFamily="49" charset="0"/>
              </a:rPr>
              <a:t>  public</a:t>
            </a:r>
            <a:r>
              <a:rPr lang="fr-FR" sz="1600" b="1" dirty="0">
                <a:solidFill>
                  <a:srgbClr val="000000"/>
                </a:solidFill>
                <a:latin typeface="Consolas" panose="020B0609020204030204" pitchFamily="49" charset="0"/>
              </a:rPr>
              <a:t> </a:t>
            </a:r>
            <a:r>
              <a:rPr lang="fr-FR" sz="1600" b="1" dirty="0" err="1">
                <a:solidFill>
                  <a:srgbClr val="000000"/>
                </a:solidFill>
                <a:latin typeface="Consolas" panose="020B0609020204030204" pitchFamily="49" charset="0"/>
              </a:rPr>
              <a:t>Propriete</a:t>
            </a:r>
            <a:r>
              <a:rPr lang="fr-FR" sz="1600" b="1" dirty="0">
                <a:solidFill>
                  <a:srgbClr val="000000"/>
                </a:solidFill>
                <a:latin typeface="Consolas" panose="020B0609020204030204" pitchFamily="49" charset="0"/>
              </a:rPr>
              <a:t>(</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6A3E3E"/>
                </a:solidFill>
                <a:latin typeface="Consolas" panose="020B0609020204030204" pitchFamily="49" charset="0"/>
              </a:rPr>
              <a:t>prixAchat</a:t>
            </a:r>
            <a:r>
              <a:rPr lang="fr-FR" sz="1600" b="1" dirty="0">
                <a:solidFill>
                  <a:srgbClr val="000000"/>
                </a:solidFill>
                <a:latin typeface="Consolas" panose="020B0609020204030204" pitchFamily="49" charset="0"/>
              </a:rPr>
              <a:t>, Groupe </a:t>
            </a:r>
            <a:r>
              <a:rPr lang="fr-FR" sz="1600" b="1" dirty="0" err="1">
                <a:solidFill>
                  <a:srgbClr val="6A3E3E"/>
                </a:solidFill>
                <a:latin typeface="Consolas" panose="020B0609020204030204" pitchFamily="49" charset="0"/>
              </a:rPr>
              <a:t>groupe</a:t>
            </a:r>
            <a:r>
              <a:rPr lang="fr-FR"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groupe</a:t>
            </a:r>
            <a:r>
              <a:rPr lang="fr-FR" sz="1600" b="1" dirty="0">
                <a:solidFill>
                  <a:srgbClr val="000000"/>
                </a:solidFill>
                <a:latin typeface="Consolas" panose="020B0609020204030204" pitchFamily="49" charset="0"/>
              </a:rPr>
              <a:t> = </a:t>
            </a:r>
            <a:r>
              <a:rPr lang="fr-FR" sz="1600" b="1" dirty="0">
                <a:solidFill>
                  <a:srgbClr val="6A3E3E"/>
                </a:solidFill>
                <a:latin typeface="Consolas" panose="020B0609020204030204" pitchFamily="49" charset="0"/>
              </a:rPr>
              <a:t>groupe</a:t>
            </a:r>
            <a:r>
              <a:rPr lang="fr-FR" sz="1600" b="1" dirty="0">
                <a:solidFill>
                  <a:srgbClr val="000000"/>
                </a:solidFill>
                <a:latin typeface="Consolas" panose="020B0609020204030204" pitchFamily="49" charset="0"/>
              </a:rPr>
              <a:t>;</a:t>
            </a:r>
            <a:r>
              <a:rPr lang="fr-FR" sz="1600" dirty="0">
                <a:solidFill>
                  <a:srgbClr val="6A3E3E"/>
                </a:solidFill>
                <a:latin typeface="Consolas" panose="020B0609020204030204" pitchFamily="49" charset="0"/>
              </a:rPr>
              <a:t>        </a:t>
            </a:r>
          </a:p>
          <a:p>
            <a:r>
              <a:rPr lang="fr-FR" sz="1600" dirty="0">
                <a:solidFill>
                  <a:srgbClr val="6A3E3E"/>
                </a:solidFill>
                <a:latin typeface="Consolas" panose="020B0609020204030204" pitchFamily="49" charset="0"/>
              </a:rPr>
              <a:t>    </a:t>
            </a:r>
            <a:r>
              <a:rPr lang="fr-FR" sz="1600" dirty="0" err="1">
                <a:solidFill>
                  <a:srgbClr val="6A3E3E"/>
                </a:solidFill>
                <a:latin typeface="Consolas" panose="020B0609020204030204" pitchFamily="49" charset="0"/>
              </a:rPr>
              <a:t>groupe</a:t>
            </a:r>
            <a:r>
              <a:rPr lang="fr-FR" sz="1600" dirty="0" err="1">
                <a:solidFill>
                  <a:srgbClr val="000000"/>
                </a:solidFill>
                <a:latin typeface="Consolas" panose="020B0609020204030204" pitchFamily="49" charset="0"/>
              </a:rPr>
              <a:t>.ajouterPropriete</a:t>
            </a:r>
            <a:r>
              <a:rPr lang="fr-FR" sz="1600" dirty="0">
                <a:solidFill>
                  <a:srgbClr val="000000"/>
                </a:solidFill>
                <a:latin typeface="Consolas" panose="020B0609020204030204" pitchFamily="49" charset="0"/>
              </a:rPr>
              <a:t>(</a:t>
            </a:r>
            <a:r>
              <a:rPr lang="fr-FR" sz="1600" b="1" dirty="0" err="1">
                <a:solidFill>
                  <a:srgbClr val="7F0055"/>
                </a:solidFill>
                <a:latin typeface="Consolas" panose="020B0609020204030204" pitchFamily="49" charset="0"/>
              </a:rPr>
              <a:t>this</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prixAchat</a:t>
            </a:r>
            <a:r>
              <a:rPr lang="fr-FR" sz="1600" b="1" dirty="0">
                <a:solidFill>
                  <a:srgbClr val="000000"/>
                </a:solidFill>
                <a:latin typeface="Consolas" panose="020B0609020204030204" pitchFamily="49" charset="0"/>
              </a:rPr>
              <a:t> = </a:t>
            </a:r>
            <a:r>
              <a:rPr lang="fr-FR" sz="1600" b="1" dirty="0" err="1">
                <a:solidFill>
                  <a:srgbClr val="6A3E3E"/>
                </a:solidFill>
                <a:latin typeface="Consolas" panose="020B0609020204030204" pitchFamily="49" charset="0"/>
              </a:rPr>
              <a:t>prixAchat</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txComplGroupe</a:t>
            </a:r>
            <a:r>
              <a:rPr lang="fr-FR" sz="1600" b="1" dirty="0">
                <a:solidFill>
                  <a:srgbClr val="000000"/>
                </a:solidFill>
                <a:latin typeface="Consolas" panose="020B0609020204030204" pitchFamily="49" charset="0"/>
              </a:rPr>
              <a:t> = 0;</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hypothequee</a:t>
            </a:r>
            <a:r>
              <a:rPr lang="fr-FR" sz="1600" b="1" dirty="0">
                <a:solidFill>
                  <a:srgbClr val="000000"/>
                </a:solidFill>
                <a:latin typeface="Consolas" panose="020B0609020204030204" pitchFamily="49" charset="0"/>
              </a:rPr>
              <a:t> = </a:t>
            </a:r>
            <a:r>
              <a:rPr lang="fr-FR" sz="1600" b="1" dirty="0">
                <a:solidFill>
                  <a:srgbClr val="7F0055"/>
                </a:solidFill>
                <a:latin typeface="Consolas" panose="020B0609020204030204" pitchFamily="49" charset="0"/>
              </a:rPr>
              <a:t>false</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endParaRPr lang="fr-FR" sz="1600" b="1" dirty="0">
              <a:solidFill>
                <a:srgbClr val="7F0055"/>
              </a:solidFill>
              <a:latin typeface="Consolas" panose="020B0609020204030204" pitchFamily="49" charset="0"/>
            </a:endParaRPr>
          </a:p>
          <a:p>
            <a:r>
              <a:rPr lang="fr-FR" sz="1600" b="1" dirty="0">
                <a:solidFill>
                  <a:srgbClr val="7F0055"/>
                </a:solidFill>
                <a:latin typeface="Consolas" panose="020B0609020204030204" pitchFamily="49" charset="0"/>
              </a:rPr>
              <a:t>  public</a:t>
            </a:r>
            <a:r>
              <a:rPr lang="fr-FR" sz="1600" b="1" dirty="0">
                <a:solidFill>
                  <a:srgbClr val="000000"/>
                </a:solidFill>
                <a:latin typeface="Consolas" panose="020B0609020204030204" pitchFamily="49" charset="0"/>
              </a:rPr>
              <a:t> Groupe </a:t>
            </a:r>
            <a:r>
              <a:rPr lang="fr-FR" sz="1600" b="1" dirty="0" err="1">
                <a:solidFill>
                  <a:srgbClr val="000000"/>
                </a:solidFill>
                <a:latin typeface="Consolas" panose="020B0609020204030204" pitchFamily="49" charset="0"/>
              </a:rPr>
              <a:t>getGroupe</a:t>
            </a:r>
            <a:r>
              <a:rPr lang="fr-FR"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return</a:t>
            </a:r>
            <a:r>
              <a:rPr lang="fr-FR" sz="1600" b="1" dirty="0">
                <a:solidFill>
                  <a:srgbClr val="000000"/>
                </a:solidFill>
                <a:latin typeface="Consolas" panose="020B0609020204030204" pitchFamily="49" charset="0"/>
              </a:rPr>
              <a:t> </a:t>
            </a:r>
            <a:r>
              <a:rPr lang="fr-FR" sz="1600" b="1" dirty="0">
                <a:solidFill>
                  <a:srgbClr val="0000C0"/>
                </a:solidFill>
                <a:latin typeface="Consolas" panose="020B0609020204030204" pitchFamily="49" charset="0"/>
              </a:rPr>
              <a:t>groupe</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a:t>
            </a:r>
          </a:p>
        </p:txBody>
      </p:sp>
      <p:sp>
        <p:nvSpPr>
          <p:cNvPr id="8" name="Rectangle 7"/>
          <p:cNvSpPr/>
          <p:nvPr/>
        </p:nvSpPr>
        <p:spPr>
          <a:xfrm>
            <a:off x="7359289" y="1241725"/>
            <a:ext cx="4688685" cy="5016758"/>
          </a:xfrm>
          <a:prstGeom prst="rect">
            <a:avLst/>
          </a:prstGeom>
        </p:spPr>
        <p:txBody>
          <a:bodyPr wrap="square">
            <a:spAutoFit/>
          </a:bodyPr>
          <a:lstStyle/>
          <a:p>
            <a:r>
              <a:rPr lang="fr-FR" sz="1600" b="1" dirty="0">
                <a:solidFill>
                  <a:srgbClr val="7F0055"/>
                </a:solidFill>
                <a:latin typeface="Consolas" panose="020B0609020204030204" pitchFamily="49" charset="0"/>
              </a:rPr>
              <a:t>public</a:t>
            </a:r>
            <a:r>
              <a:rPr lang="fr-FR" sz="1600" b="1" dirty="0">
                <a:solidFill>
                  <a:srgbClr val="000000"/>
                </a:solidFill>
                <a:latin typeface="Consolas" panose="020B0609020204030204" pitchFamily="49" charset="0"/>
              </a:rPr>
              <a:t> </a:t>
            </a:r>
            <a:r>
              <a:rPr lang="fr-FR" sz="1600" b="1" dirty="0">
                <a:solidFill>
                  <a:srgbClr val="7F0055"/>
                </a:solidFill>
                <a:latin typeface="Consolas" panose="020B0609020204030204" pitchFamily="49" charset="0"/>
              </a:rPr>
              <a:t>class </a:t>
            </a:r>
            <a:r>
              <a:rPr lang="fr-FR" sz="1600" b="1" dirty="0">
                <a:solidFill>
                  <a:srgbClr val="000000"/>
                </a:solidFill>
                <a:latin typeface="Consolas" panose="020B0609020204030204" pitchFamily="49" charset="0"/>
              </a:rPr>
              <a:t>Groupe {</a:t>
            </a:r>
          </a:p>
          <a:p>
            <a:r>
              <a:rPr lang="en-US" sz="1600" b="1" dirty="0">
                <a:solidFill>
                  <a:srgbClr val="7F0055"/>
                </a:solidFill>
                <a:latin typeface="Consolas" panose="020B0609020204030204" pitchFamily="49" charset="0"/>
              </a:rPr>
              <a:t>  private</a:t>
            </a:r>
            <a:r>
              <a:rPr lang="en-US" sz="1600" b="1" dirty="0">
                <a:solidFill>
                  <a:srgbClr val="000000"/>
                </a:solidFill>
                <a:latin typeface="Consolas" panose="020B0609020204030204" pitchFamily="49" charset="0"/>
              </a:rPr>
              <a:t> </a:t>
            </a:r>
            <a:r>
              <a:rPr lang="en-US" sz="1600" b="1" dirty="0" err="1">
                <a:solidFill>
                  <a:srgbClr val="000000"/>
                </a:solidFill>
                <a:latin typeface="Consolas" panose="020B0609020204030204" pitchFamily="49" charset="0"/>
              </a:rPr>
              <a:t>Propriete</a:t>
            </a:r>
            <a:r>
              <a:rPr lang="en-US" sz="1600" b="1" dirty="0">
                <a:solidFill>
                  <a:srgbClr val="000000"/>
                </a:solidFill>
                <a:latin typeface="Consolas" panose="020B0609020204030204" pitchFamily="49" charset="0"/>
              </a:rPr>
              <a:t>[] </a:t>
            </a:r>
            <a:r>
              <a:rPr lang="en-US" sz="1600" b="1" dirty="0" err="1">
                <a:solidFill>
                  <a:srgbClr val="0000C0"/>
                </a:solidFill>
                <a:latin typeface="Consolas" panose="020B0609020204030204" pitchFamily="49" charset="0"/>
              </a:rPr>
              <a:t>proprietes</a:t>
            </a:r>
            <a:endParaRPr lang="en-US" sz="1600" b="1" dirty="0">
              <a:solidFill>
                <a:srgbClr val="000000"/>
              </a:solidFill>
              <a:latin typeface="Consolas" panose="020B0609020204030204" pitchFamily="49" charset="0"/>
            </a:endParaRPr>
          </a:p>
          <a:p>
            <a:r>
              <a:rPr lang="en-US" sz="1600" b="1" dirty="0">
                <a:solidFill>
                  <a:srgbClr val="000000"/>
                </a:solidFill>
                <a:latin typeface="Consolas" panose="020B0609020204030204" pitchFamily="49" charset="0"/>
              </a:rPr>
              <a:t>                     = </a:t>
            </a:r>
            <a:r>
              <a:rPr lang="en-US" sz="1600" b="1" dirty="0">
                <a:solidFill>
                  <a:srgbClr val="7F0055"/>
                </a:solidFill>
                <a:latin typeface="Consolas" panose="020B0609020204030204" pitchFamily="49" charset="0"/>
              </a:rPr>
              <a:t>new </a:t>
            </a:r>
            <a:r>
              <a:rPr lang="en-US" sz="1600" b="1" dirty="0" err="1">
                <a:solidFill>
                  <a:srgbClr val="000000"/>
                </a:solidFill>
                <a:latin typeface="Consolas" panose="020B0609020204030204" pitchFamily="49" charset="0"/>
              </a:rPr>
              <a:t>Propriete</a:t>
            </a:r>
            <a:r>
              <a:rPr lang="en-US" sz="1600" b="1" dirty="0">
                <a:solidFill>
                  <a:srgbClr val="000000"/>
                </a:solidFill>
                <a:latin typeface="Consolas" panose="020B0609020204030204" pitchFamily="49" charset="0"/>
              </a:rPr>
              <a:t>[4];</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0000C0"/>
                </a:solidFill>
                <a:latin typeface="Consolas" panose="020B0609020204030204" pitchFamily="49" charset="0"/>
              </a:rPr>
              <a:t>nbProp</a:t>
            </a:r>
            <a:r>
              <a:rPr lang="fr-FR" sz="1600" b="1" dirty="0">
                <a:solidFill>
                  <a:srgbClr val="0000C0"/>
                </a:solidFill>
                <a:latin typeface="Consolas" panose="020B0609020204030204" pitchFamily="49" charset="0"/>
              </a:rPr>
              <a:t> </a:t>
            </a:r>
            <a:r>
              <a:rPr lang="fr-FR" sz="1600" b="1" dirty="0">
                <a:solidFill>
                  <a:srgbClr val="000000"/>
                </a:solidFill>
                <a:latin typeface="Consolas" panose="020B0609020204030204" pitchFamily="49" charset="0"/>
              </a:rPr>
              <a:t>= 0;</a:t>
            </a:r>
          </a:p>
          <a:p>
            <a:endParaRPr lang="fr-FR" sz="1600" dirty="0">
              <a:latin typeface="Consolas" panose="020B0609020204030204" pitchFamily="49" charset="0"/>
            </a:endParaRP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void</a:t>
            </a:r>
            <a:r>
              <a:rPr lang="fr-FR" sz="1600" b="1" dirty="0">
                <a:solidFill>
                  <a:srgbClr val="000000"/>
                </a:solidFill>
                <a:latin typeface="Consolas" panose="020B0609020204030204" pitchFamily="49" charset="0"/>
              </a:rPr>
              <a:t> </a:t>
            </a:r>
            <a:r>
              <a:rPr lang="fr-FR" sz="1600" b="1" dirty="0" err="1">
                <a:solidFill>
                  <a:srgbClr val="000000"/>
                </a:solidFill>
                <a:latin typeface="Consolas" panose="020B0609020204030204" pitchFamily="49" charset="0"/>
              </a:rPr>
              <a:t>ajouterPropriete</a:t>
            </a:r>
            <a:r>
              <a:rPr lang="fr-FR" sz="1600" b="1" dirty="0">
                <a:solidFill>
                  <a:srgbClr val="000000"/>
                </a:solidFill>
                <a:latin typeface="Consolas" panose="020B0609020204030204" pitchFamily="49" charset="0"/>
              </a:rPr>
              <a:t>(</a:t>
            </a:r>
            <a:r>
              <a:rPr lang="fr-FR" sz="1600" b="1" dirty="0" err="1">
                <a:solidFill>
                  <a:srgbClr val="000000"/>
                </a:solidFill>
                <a:latin typeface="Consolas" panose="020B0609020204030204" pitchFamily="49" charset="0"/>
              </a:rPr>
              <a:t>Propriete</a:t>
            </a:r>
            <a:r>
              <a:rPr lang="fr-FR" sz="1600" b="1" dirty="0">
                <a:solidFill>
                  <a:srgbClr val="000000"/>
                </a:solidFill>
                <a:latin typeface="Consolas" panose="020B0609020204030204" pitchFamily="49" charset="0"/>
              </a:rPr>
              <a:t> </a:t>
            </a:r>
            <a:r>
              <a:rPr lang="fr-FR" sz="1600" b="1" dirty="0">
                <a:solidFill>
                  <a:srgbClr val="6A3E3E"/>
                </a:solidFill>
                <a:latin typeface="Consolas" panose="020B0609020204030204" pitchFamily="49" charset="0"/>
              </a:rPr>
              <a:t>p</a:t>
            </a:r>
            <a:r>
              <a:rPr lang="fr-FR"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a:t>
            </a:r>
            <a:r>
              <a:rPr lang="fr-FR" sz="1600" b="1" dirty="0">
                <a:solidFill>
                  <a:srgbClr val="000000"/>
                </a:solidFill>
                <a:latin typeface="Consolas" panose="020B0609020204030204" pitchFamily="49" charset="0"/>
              </a:rPr>
              <a:t>if(</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.equals</a:t>
            </a:r>
            <a:r>
              <a:rPr lang="fr-FR" sz="1600" b="1" dirty="0">
                <a:solidFill>
                  <a:srgbClr val="000000"/>
                </a:solidFill>
                <a:latin typeface="Consolas" panose="020B0609020204030204" pitchFamily="49" charset="0"/>
              </a:rPr>
              <a:t>(</a:t>
            </a:r>
            <a:r>
              <a:rPr lang="fr-FR" sz="1600" b="1" dirty="0" err="1">
                <a:solidFill>
                  <a:srgbClr val="6A3E3E"/>
                </a:solidFill>
                <a:latin typeface="Consolas" panose="020B0609020204030204" pitchFamily="49" charset="0"/>
              </a:rPr>
              <a:t>p</a:t>
            </a:r>
            <a:r>
              <a:rPr lang="fr-FR" sz="1600" b="1" dirty="0" err="1">
                <a:solidFill>
                  <a:srgbClr val="000000"/>
                </a:solidFill>
                <a:latin typeface="Consolas" panose="020B0609020204030204" pitchFamily="49" charset="0"/>
              </a:rPr>
              <a:t>.getGroupe</a:t>
            </a:r>
            <a:r>
              <a:rPr lang="fr-FR" sz="1600" b="1" dirty="0">
                <a:solidFill>
                  <a:srgbClr val="000000"/>
                </a:solidFill>
                <a:latin typeface="Consolas" panose="020B0609020204030204" pitchFamily="49" charset="0"/>
              </a:rPr>
              <a:t>()) {</a:t>
            </a:r>
          </a:p>
          <a:p>
            <a:r>
              <a:rPr lang="en-US" sz="1600" b="1" dirty="0">
                <a:solidFill>
                  <a:srgbClr val="0000C0"/>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a:solidFill>
                  <a:srgbClr val="000000"/>
                </a:solidFill>
                <a:latin typeface="Consolas" panose="020B0609020204030204" pitchFamily="49" charset="0"/>
              </a:rPr>
              <a:t>.</a:t>
            </a:r>
            <a:r>
              <a:rPr lang="en-US" sz="1600" b="1" dirty="0" err="1">
                <a:solidFill>
                  <a:srgbClr val="0000C0"/>
                </a:solidFill>
                <a:latin typeface="Consolas" panose="020B0609020204030204" pitchFamily="49" charset="0"/>
              </a:rPr>
              <a:t>proprietes</a:t>
            </a:r>
            <a:r>
              <a:rPr lang="fr-FR" sz="1600" dirty="0">
                <a:solidFill>
                  <a:srgbClr val="000000"/>
                </a:solidFill>
                <a:latin typeface="Consolas" panose="020B0609020204030204" pitchFamily="49" charset="0"/>
              </a:rPr>
              <a:t>[</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nbProp</a:t>
            </a:r>
            <a:r>
              <a:rPr lang="fr-FR" sz="1600" b="1" dirty="0">
                <a:solidFill>
                  <a:srgbClr val="000000"/>
                </a:solidFill>
                <a:latin typeface="Consolas" panose="020B0609020204030204" pitchFamily="49" charset="0"/>
              </a:rPr>
              <a:t>]=</a:t>
            </a:r>
            <a:r>
              <a:rPr lang="fr-FR" sz="1600" b="1" dirty="0">
                <a:solidFill>
                  <a:srgbClr val="6A3E3E"/>
                </a:solidFill>
                <a:latin typeface="Consolas" panose="020B0609020204030204" pitchFamily="49" charset="0"/>
              </a:rPr>
              <a:t>p</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nbProp</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  }</a:t>
            </a:r>
          </a:p>
          <a:p>
            <a:endParaRPr lang="fr-FR" sz="1600" dirty="0">
              <a:latin typeface="Consolas" panose="020B0609020204030204" pitchFamily="49" charset="0"/>
            </a:endParaRPr>
          </a:p>
          <a:p>
            <a:r>
              <a:rPr lang="fr-FR" sz="1600" b="1" dirty="0">
                <a:solidFill>
                  <a:srgbClr val="7F0055"/>
                </a:solidFill>
                <a:latin typeface="Consolas" panose="020B0609020204030204" pitchFamily="49" charset="0"/>
              </a:rPr>
              <a:t>  public</a:t>
            </a:r>
            <a:r>
              <a:rPr lang="fr-FR" sz="1600" b="1" dirty="0">
                <a:solidFill>
                  <a:srgbClr val="000000"/>
                </a:solidFill>
                <a:latin typeface="Consolas" panose="020B0609020204030204" pitchFamily="49" charset="0"/>
              </a:rPr>
              <a:t> </a:t>
            </a:r>
            <a:r>
              <a:rPr lang="fr-FR" sz="1600" b="1" dirty="0" err="1">
                <a:solidFill>
                  <a:srgbClr val="000000"/>
                </a:solidFill>
                <a:latin typeface="Consolas" panose="020B0609020204030204" pitchFamily="49" charset="0"/>
              </a:rPr>
              <a:t>Propriete</a:t>
            </a:r>
            <a:r>
              <a:rPr lang="fr-FR" sz="1600" b="1" dirty="0">
                <a:solidFill>
                  <a:srgbClr val="000000"/>
                </a:solidFill>
                <a:latin typeface="Consolas" panose="020B0609020204030204" pitchFamily="49" charset="0"/>
              </a:rPr>
              <a:t>[] </a:t>
            </a:r>
            <a:r>
              <a:rPr lang="fr-FR" sz="1600" b="1" dirty="0" err="1">
                <a:solidFill>
                  <a:srgbClr val="000000"/>
                </a:solidFill>
                <a:latin typeface="Consolas" panose="020B0609020204030204" pitchFamily="49" charset="0"/>
              </a:rPr>
              <a:t>getProprietes</a:t>
            </a:r>
            <a:r>
              <a:rPr lang="fr-FR"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return</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proprietes</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endParaRPr lang="fr-FR" sz="1600" b="1" dirty="0">
              <a:solidFill>
                <a:srgbClr val="7F0055"/>
              </a:solidFill>
              <a:latin typeface="Consolas" panose="020B0609020204030204" pitchFamily="49" charset="0"/>
            </a:endParaRPr>
          </a:p>
          <a:p>
            <a:r>
              <a:rPr lang="fr-FR" sz="1600" b="1" dirty="0">
                <a:solidFill>
                  <a:srgbClr val="7F0055"/>
                </a:solidFill>
                <a:latin typeface="Consolas" panose="020B0609020204030204" pitchFamily="49" charset="0"/>
              </a:rPr>
              <a:t>  public</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000000"/>
                </a:solidFill>
                <a:latin typeface="Consolas" panose="020B0609020204030204" pitchFamily="49" charset="0"/>
              </a:rPr>
              <a:t>getNbProprietes</a:t>
            </a:r>
            <a:r>
              <a:rPr lang="fr-FR"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return</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proprietes</a:t>
            </a:r>
            <a:r>
              <a:rPr lang="fr-FR" sz="1600" b="1" dirty="0" err="1">
                <a:solidFill>
                  <a:srgbClr val="000000"/>
                </a:solidFill>
                <a:latin typeface="Consolas" panose="020B0609020204030204" pitchFamily="49" charset="0"/>
              </a:rPr>
              <a:t>.size</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a:t>
            </a:r>
          </a:p>
        </p:txBody>
      </p:sp>
      <p:grpSp>
        <p:nvGrpSpPr>
          <p:cNvPr id="7" name="Groupe 6"/>
          <p:cNvGrpSpPr/>
          <p:nvPr/>
        </p:nvGrpSpPr>
        <p:grpSpPr>
          <a:xfrm>
            <a:off x="840884" y="3294320"/>
            <a:ext cx="802819" cy="144000"/>
            <a:chOff x="5347446" y="4314909"/>
            <a:chExt cx="802819" cy="144000"/>
          </a:xfrm>
        </p:grpSpPr>
        <p:sp>
          <p:nvSpPr>
            <p:cNvPr id="9" name="Pentagone 8"/>
            <p:cNvSpPr/>
            <p:nvPr/>
          </p:nvSpPr>
          <p:spPr>
            <a:xfrm>
              <a:off x="5347446" y="4314909"/>
              <a:ext cx="681397" cy="144000"/>
            </a:xfrm>
            <a:prstGeom prst="homePlate">
              <a:avLst/>
            </a:prstGeom>
            <a:solidFill>
              <a:srgbClr val="348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a:p>
          </p:txBody>
        </p:sp>
        <p:sp>
          <p:nvSpPr>
            <p:cNvPr id="10" name="Chevron 9"/>
            <p:cNvSpPr/>
            <p:nvPr/>
          </p:nvSpPr>
          <p:spPr>
            <a:xfrm>
              <a:off x="6006265" y="4314909"/>
              <a:ext cx="144000" cy="144000"/>
            </a:xfrm>
            <a:prstGeom prst="chevron">
              <a:avLst/>
            </a:prstGeom>
            <a:solidFill>
              <a:srgbClr val="348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a:solidFill>
                  <a:schemeClr val="tx1"/>
                </a:solidFill>
              </a:endParaRPr>
            </a:p>
          </p:txBody>
        </p:sp>
      </p:grpSp>
      <p:grpSp>
        <p:nvGrpSpPr>
          <p:cNvPr id="14" name="Groupe 13"/>
          <p:cNvGrpSpPr/>
          <p:nvPr/>
        </p:nvGrpSpPr>
        <p:grpSpPr>
          <a:xfrm>
            <a:off x="6958472" y="2827288"/>
            <a:ext cx="802819" cy="144000"/>
            <a:chOff x="5347446" y="4314909"/>
            <a:chExt cx="802819" cy="144000"/>
          </a:xfrm>
        </p:grpSpPr>
        <p:sp>
          <p:nvSpPr>
            <p:cNvPr id="15" name="Pentagone 14"/>
            <p:cNvSpPr/>
            <p:nvPr/>
          </p:nvSpPr>
          <p:spPr>
            <a:xfrm>
              <a:off x="5347446" y="4314909"/>
              <a:ext cx="681397" cy="144000"/>
            </a:xfrm>
            <a:prstGeom prst="homePlate">
              <a:avLst/>
            </a:prstGeom>
            <a:solidFill>
              <a:srgbClr val="348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a:p>
          </p:txBody>
        </p:sp>
        <p:sp>
          <p:nvSpPr>
            <p:cNvPr id="16" name="Chevron 15"/>
            <p:cNvSpPr/>
            <p:nvPr/>
          </p:nvSpPr>
          <p:spPr>
            <a:xfrm>
              <a:off x="6006265" y="4314909"/>
              <a:ext cx="144000" cy="144000"/>
            </a:xfrm>
            <a:prstGeom prst="chevron">
              <a:avLst/>
            </a:prstGeom>
            <a:solidFill>
              <a:srgbClr val="348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a:solidFill>
                  <a:schemeClr val="tx1"/>
                </a:solidFill>
              </a:endParaRPr>
            </a:p>
          </p:txBody>
        </p:sp>
      </p:grpSp>
      <p:grpSp>
        <p:nvGrpSpPr>
          <p:cNvPr id="17" name="Groupe 16"/>
          <p:cNvGrpSpPr/>
          <p:nvPr/>
        </p:nvGrpSpPr>
        <p:grpSpPr>
          <a:xfrm>
            <a:off x="7186385" y="3073609"/>
            <a:ext cx="802819" cy="144000"/>
            <a:chOff x="5347446" y="4314909"/>
            <a:chExt cx="802819" cy="144000"/>
          </a:xfrm>
        </p:grpSpPr>
        <p:sp>
          <p:nvSpPr>
            <p:cNvPr id="18" name="Pentagone 17"/>
            <p:cNvSpPr/>
            <p:nvPr/>
          </p:nvSpPr>
          <p:spPr>
            <a:xfrm>
              <a:off x="5347446" y="4314909"/>
              <a:ext cx="681397" cy="144000"/>
            </a:xfrm>
            <a:prstGeom prst="homePlate">
              <a:avLst/>
            </a:prstGeom>
            <a:solidFill>
              <a:srgbClr val="348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a:p>
          </p:txBody>
        </p:sp>
        <p:sp>
          <p:nvSpPr>
            <p:cNvPr id="19" name="Chevron 18"/>
            <p:cNvSpPr/>
            <p:nvPr/>
          </p:nvSpPr>
          <p:spPr>
            <a:xfrm>
              <a:off x="6006265" y="4314909"/>
              <a:ext cx="144000" cy="144000"/>
            </a:xfrm>
            <a:prstGeom prst="chevron">
              <a:avLst/>
            </a:prstGeom>
            <a:solidFill>
              <a:srgbClr val="348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a:solidFill>
                  <a:schemeClr val="tx1"/>
                </a:solidFill>
              </a:endParaRPr>
            </a:p>
          </p:txBody>
        </p:sp>
      </p:grpSp>
      <p:grpSp>
        <p:nvGrpSpPr>
          <p:cNvPr id="20" name="Groupe 19"/>
          <p:cNvGrpSpPr/>
          <p:nvPr/>
        </p:nvGrpSpPr>
        <p:grpSpPr>
          <a:xfrm>
            <a:off x="6804408" y="4300179"/>
            <a:ext cx="802819" cy="144000"/>
            <a:chOff x="5347446" y="4314909"/>
            <a:chExt cx="802819" cy="144000"/>
          </a:xfrm>
        </p:grpSpPr>
        <p:sp>
          <p:nvSpPr>
            <p:cNvPr id="21" name="Pentagone 20"/>
            <p:cNvSpPr/>
            <p:nvPr/>
          </p:nvSpPr>
          <p:spPr>
            <a:xfrm>
              <a:off x="5347446" y="4314909"/>
              <a:ext cx="681397" cy="144000"/>
            </a:xfrm>
            <a:prstGeom prst="homePlate">
              <a:avLst/>
            </a:prstGeom>
            <a:solidFill>
              <a:srgbClr val="348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a:p>
          </p:txBody>
        </p:sp>
        <p:sp>
          <p:nvSpPr>
            <p:cNvPr id="22" name="Chevron 21"/>
            <p:cNvSpPr/>
            <p:nvPr/>
          </p:nvSpPr>
          <p:spPr>
            <a:xfrm>
              <a:off x="6006265" y="4314909"/>
              <a:ext cx="144000" cy="144000"/>
            </a:xfrm>
            <a:prstGeom prst="chevron">
              <a:avLst/>
            </a:prstGeom>
            <a:solidFill>
              <a:srgbClr val="3488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a:solidFill>
                  <a:schemeClr val="tx1"/>
                </a:solidFill>
              </a:endParaRPr>
            </a:p>
          </p:txBody>
        </p:sp>
      </p:grpSp>
    </p:spTree>
    <p:extLst>
      <p:ext uri="{BB962C8B-B14F-4D97-AF65-F5344CB8AC3E}">
        <p14:creationId xmlns:p14="http://schemas.microsoft.com/office/powerpoint/2010/main" val="1794536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14"/>
                                        </p:tgtEl>
                                      </p:cBhvr>
                                    </p:animEffect>
                                    <p:set>
                                      <p:cBhvr>
                                        <p:cTn id="20" dur="1" fill="hold">
                                          <p:stCondLst>
                                            <p:cond delay="499"/>
                                          </p:stCondLst>
                                        </p:cTn>
                                        <p:tgtEl>
                                          <p:spTgt spid="14"/>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500"/>
                                        <p:tgtEl>
                                          <p:spTgt spid="17"/>
                                        </p:tgtEl>
                                      </p:cBhvr>
                                    </p:animEffect>
                                    <p:set>
                                      <p:cBhvr>
                                        <p:cTn id="28" dur="1" fill="hold">
                                          <p:stCondLst>
                                            <p:cond delay="499"/>
                                          </p:stCondLst>
                                        </p:cTn>
                                        <p:tgtEl>
                                          <p:spTgt spid="17"/>
                                        </p:tgtEl>
                                        <p:attrNameLst>
                                          <p:attrName>style.visibility</p:attrName>
                                        </p:attrNameLst>
                                      </p:cBhvr>
                                      <p:to>
                                        <p:strVal val="hidden"/>
                                      </p:to>
                                    </p:set>
                                  </p:childTnLst>
                                </p:cTn>
                              </p:par>
                              <p:par>
                                <p:cTn id="29" presetID="10" presetClass="entr" presetSubtype="0" fill="hold"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texte 4"/>
          <p:cNvSpPr>
            <a:spLocks noGrp="1"/>
          </p:cNvSpPr>
          <p:nvPr>
            <p:ph type="body" sz="quarter" idx="14"/>
          </p:nvPr>
        </p:nvSpPr>
        <p:spPr/>
        <p:txBody>
          <a:bodyPr/>
          <a:lstStyle/>
          <a:p>
            <a:r>
              <a:rPr lang="fr-FR" dirty="0"/>
              <a:t>Les associations</a:t>
            </a:r>
          </a:p>
        </p:txBody>
      </p:sp>
    </p:spTree>
    <p:extLst>
      <p:ext uri="{BB962C8B-B14F-4D97-AF65-F5344CB8AC3E}">
        <p14:creationId xmlns:p14="http://schemas.microsoft.com/office/powerpoint/2010/main" val="41070056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xfrm>
            <a:off x="339365" y="1099255"/>
            <a:ext cx="3672739" cy="2434167"/>
          </a:xfrm>
        </p:spPr>
        <p:txBody>
          <a:bodyPr/>
          <a:lstStyle/>
          <a:p>
            <a:r>
              <a:rPr lang="fr-FR" dirty="0"/>
              <a:t>Objectifs</a:t>
            </a:r>
          </a:p>
        </p:txBody>
      </p:sp>
      <p:sp>
        <p:nvSpPr>
          <p:cNvPr id="5" name="Espace réservé du contenu 4"/>
          <p:cNvSpPr>
            <a:spLocks noGrp="1"/>
          </p:cNvSpPr>
          <p:nvPr>
            <p:ph idx="1"/>
          </p:nvPr>
        </p:nvSpPr>
        <p:spPr>
          <a:xfrm>
            <a:off x="4645506" y="1099255"/>
            <a:ext cx="7252455" cy="3729355"/>
          </a:xfrm>
        </p:spPr>
        <p:txBody>
          <a:bodyPr/>
          <a:lstStyle/>
          <a:p>
            <a:r>
              <a:rPr lang="fr-FR" dirty="0"/>
              <a:t>Comprendre ce qu’est une association entre deux classe</a:t>
            </a:r>
          </a:p>
          <a:p>
            <a:r>
              <a:rPr lang="fr-FR" dirty="0"/>
              <a:t>Créer des associations unidirectionnelles et bidirectionnelles</a:t>
            </a:r>
          </a:p>
          <a:p>
            <a:endParaRPr lang="fr-FR" dirty="0"/>
          </a:p>
        </p:txBody>
      </p:sp>
      <p:sp>
        <p:nvSpPr>
          <p:cNvPr id="7" name="Espace réservé du texte 6"/>
          <p:cNvSpPr>
            <a:spLocks noGrp="1"/>
          </p:cNvSpPr>
          <p:nvPr>
            <p:ph type="body" sz="quarter" idx="14"/>
          </p:nvPr>
        </p:nvSpPr>
        <p:spPr>
          <a:xfrm>
            <a:off x="339365" y="193022"/>
            <a:ext cx="5552388" cy="443387"/>
          </a:xfrm>
        </p:spPr>
        <p:txBody>
          <a:bodyPr>
            <a:normAutofit/>
          </a:bodyPr>
          <a:lstStyle/>
          <a:p>
            <a:r>
              <a:rPr lang="fr-FR" dirty="0"/>
              <a:t>Les associations</a:t>
            </a:r>
          </a:p>
        </p:txBody>
      </p:sp>
    </p:spTree>
    <p:extLst>
      <p:ext uri="{BB962C8B-B14F-4D97-AF65-F5344CB8AC3E}">
        <p14:creationId xmlns:p14="http://schemas.microsoft.com/office/powerpoint/2010/main" val="369429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u contenu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9479" y="3324389"/>
            <a:ext cx="2762250" cy="2286000"/>
          </a:xfrm>
        </p:spPr>
      </p:pic>
      <p:sp>
        <p:nvSpPr>
          <p:cNvPr id="10" name="Rectangle 9"/>
          <p:cNvSpPr/>
          <p:nvPr/>
        </p:nvSpPr>
        <p:spPr>
          <a:xfrm>
            <a:off x="1474792" y="1623218"/>
            <a:ext cx="6096000" cy="1569660"/>
          </a:xfrm>
          <a:prstGeom prst="rect">
            <a:avLst/>
          </a:prstGeom>
        </p:spPr>
        <p:txBody>
          <a:bodyPr>
            <a:spAutoFit/>
          </a:bodyPr>
          <a:lstStyle/>
          <a:p>
            <a:r>
              <a:rPr lang="fr-FR" sz="1600" b="1" dirty="0">
                <a:solidFill>
                  <a:srgbClr val="7F0055"/>
                </a:solidFill>
                <a:latin typeface="Consolas" panose="020B0609020204030204" pitchFamily="49" charset="0"/>
              </a:rPr>
              <a:t>public</a:t>
            </a:r>
            <a:r>
              <a:rPr lang="fr-FR" sz="1600" b="1" dirty="0">
                <a:solidFill>
                  <a:srgbClr val="000000"/>
                </a:solidFill>
                <a:latin typeface="Consolas" panose="020B0609020204030204" pitchFamily="49" charset="0"/>
              </a:rPr>
              <a:t> </a:t>
            </a:r>
            <a:r>
              <a:rPr lang="fr-FR" sz="1600" b="1" dirty="0">
                <a:solidFill>
                  <a:srgbClr val="7F0055"/>
                </a:solidFill>
                <a:latin typeface="Consolas" panose="020B0609020204030204" pitchFamily="49" charset="0"/>
              </a:rPr>
              <a:t>class</a:t>
            </a:r>
            <a:r>
              <a:rPr lang="fr-FR" sz="1600" b="1" dirty="0">
                <a:solidFill>
                  <a:srgbClr val="000000"/>
                </a:solidFill>
                <a:latin typeface="Consolas" panose="020B0609020204030204" pitchFamily="49" charset="0"/>
              </a:rPr>
              <a:t> Joueur {</a:t>
            </a:r>
          </a:p>
          <a:p>
            <a:endParaRPr lang="fr-FR" sz="1600" dirty="0">
              <a:latin typeface="Consolas" panose="020B0609020204030204" pitchFamily="49" charset="0"/>
            </a:endParaRP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a:solidFill>
                  <a:srgbClr val="0000C0"/>
                </a:solidFill>
                <a:latin typeface="Consolas" panose="020B0609020204030204" pitchFamily="49" charset="0"/>
              </a:rPr>
              <a:t>argent</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String </a:t>
            </a:r>
            <a:r>
              <a:rPr lang="fr-FR" sz="1600" b="1" dirty="0">
                <a:solidFill>
                  <a:srgbClr val="0000C0"/>
                </a:solidFill>
                <a:latin typeface="Consolas" panose="020B0609020204030204" pitchFamily="49" charset="0"/>
              </a:rPr>
              <a:t>nom</a:t>
            </a:r>
            <a:r>
              <a:rPr lang="fr-FR" sz="1600" b="1" dirty="0">
                <a:solidFill>
                  <a:srgbClr val="000000"/>
                </a:solidFill>
                <a:latin typeface="Consolas" panose="020B0609020204030204" pitchFamily="49" charset="0"/>
              </a:rPr>
              <a:t>;</a:t>
            </a:r>
          </a:p>
          <a:p>
            <a:r>
              <a:rPr lang="fr-FR" sz="1600" b="1" dirty="0">
                <a:solidFill>
                  <a:srgbClr val="000000"/>
                </a:solidFill>
                <a:latin typeface="Consolas" panose="020B0609020204030204" pitchFamily="49" charset="0"/>
              </a:rPr>
              <a:t>    …</a:t>
            </a:r>
          </a:p>
          <a:p>
            <a:r>
              <a:rPr lang="fr-FR" sz="1600" b="1" dirty="0">
                <a:solidFill>
                  <a:srgbClr val="000000"/>
                </a:solidFill>
                <a:latin typeface="Consolas" panose="020B0609020204030204" pitchFamily="49" charset="0"/>
              </a:rPr>
              <a:t>}</a:t>
            </a:r>
          </a:p>
        </p:txBody>
      </p:sp>
      <p:sp>
        <p:nvSpPr>
          <p:cNvPr id="2" name="Titre 1"/>
          <p:cNvSpPr>
            <a:spLocks noGrp="1"/>
          </p:cNvSpPr>
          <p:nvPr>
            <p:ph type="title"/>
          </p:nvPr>
        </p:nvSpPr>
        <p:spPr/>
        <p:txBody>
          <a:bodyPr/>
          <a:lstStyle/>
          <a:p>
            <a:r>
              <a:rPr lang="fr-FR" dirty="0"/>
              <a:t>Les associations unidirectionnelles</a:t>
            </a:r>
          </a:p>
        </p:txBody>
      </p:sp>
      <p:sp>
        <p:nvSpPr>
          <p:cNvPr id="6" name="Espace réservé du texte 5"/>
          <p:cNvSpPr>
            <a:spLocks noGrp="1"/>
          </p:cNvSpPr>
          <p:nvPr>
            <p:ph type="body" sz="quarter" idx="14"/>
          </p:nvPr>
        </p:nvSpPr>
        <p:spPr/>
        <p:txBody>
          <a:bodyPr/>
          <a:lstStyle/>
          <a:p>
            <a:r>
              <a:rPr lang="fr-FR" dirty="0"/>
              <a:t>Les associations</a:t>
            </a:r>
          </a:p>
        </p:txBody>
      </p:sp>
      <p:pic>
        <p:nvPicPr>
          <p:cNvPr id="8" name="Imag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1813" y="3324389"/>
            <a:ext cx="6096000" cy="2095500"/>
          </a:xfrm>
          <a:prstGeom prst="rect">
            <a:avLst/>
          </a:prstGeom>
        </p:spPr>
      </p:pic>
      <p:sp>
        <p:nvSpPr>
          <p:cNvPr id="9" name="ZoneTexte 8"/>
          <p:cNvSpPr txBox="1"/>
          <p:nvPr/>
        </p:nvSpPr>
        <p:spPr>
          <a:xfrm>
            <a:off x="3471729" y="3324389"/>
            <a:ext cx="1710084" cy="461665"/>
          </a:xfrm>
          <a:prstGeom prst="rect">
            <a:avLst/>
          </a:prstGeom>
        </p:spPr>
        <p:txBody>
          <a:bodyPr vert="horz" wrap="none" lIns="91440" tIns="45720" rIns="91440" bIns="45720" rtlCol="0" anchor="b">
            <a:spAutoFit/>
          </a:bodyPr>
          <a:lstStyle/>
          <a:p>
            <a:r>
              <a:rPr lang="fr-FR" sz="2400" dirty="0"/>
              <a:t>Équivalent à</a:t>
            </a:r>
          </a:p>
        </p:txBody>
      </p:sp>
    </p:spTree>
    <p:extLst>
      <p:ext uri="{BB962C8B-B14F-4D97-AF65-F5344CB8AC3E}">
        <p14:creationId xmlns:p14="http://schemas.microsoft.com/office/powerpoint/2010/main" val="3110759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associations unidirectionnelles</a:t>
            </a:r>
          </a:p>
        </p:txBody>
      </p:sp>
      <p:sp>
        <p:nvSpPr>
          <p:cNvPr id="6" name="Espace réservé du texte 5"/>
          <p:cNvSpPr>
            <a:spLocks noGrp="1"/>
          </p:cNvSpPr>
          <p:nvPr>
            <p:ph type="body" sz="quarter" idx="14"/>
          </p:nvPr>
        </p:nvSpPr>
        <p:spPr/>
        <p:txBody>
          <a:bodyPr/>
          <a:lstStyle/>
          <a:p>
            <a:r>
              <a:rPr lang="fr-FR" dirty="0"/>
              <a:t>Les associations</a:t>
            </a:r>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52663" y="2499519"/>
            <a:ext cx="8572500" cy="2381250"/>
          </a:xfrm>
        </p:spPr>
      </p:pic>
    </p:spTree>
    <p:extLst>
      <p:ext uri="{BB962C8B-B14F-4D97-AF65-F5344CB8AC3E}">
        <p14:creationId xmlns:p14="http://schemas.microsoft.com/office/powerpoint/2010/main" val="3277997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associations unidirectionnelles</a:t>
            </a:r>
          </a:p>
        </p:txBody>
      </p:sp>
      <p:sp>
        <p:nvSpPr>
          <p:cNvPr id="3" name="Espace réservé du contenu 2"/>
          <p:cNvSpPr>
            <a:spLocks noGrp="1"/>
          </p:cNvSpPr>
          <p:nvPr>
            <p:ph idx="1"/>
          </p:nvPr>
        </p:nvSpPr>
        <p:spPr/>
        <p:txBody>
          <a:bodyPr>
            <a:normAutofit/>
          </a:bodyPr>
          <a:lstStyle/>
          <a:p>
            <a:pPr marL="0" indent="0">
              <a:lnSpc>
                <a:spcPct val="100000"/>
              </a:lnSpc>
              <a:spcBef>
                <a:spcPts val="0"/>
              </a:spcBef>
              <a:buNone/>
            </a:pPr>
            <a:r>
              <a:rPr lang="fr-FR" sz="1600" b="1" dirty="0">
                <a:solidFill>
                  <a:srgbClr val="7F0055"/>
                </a:solidFill>
                <a:latin typeface="Consolas" panose="020B0609020204030204" pitchFamily="49" charset="0"/>
              </a:rPr>
              <a:t>public</a:t>
            </a:r>
            <a:r>
              <a:rPr lang="fr-FR" sz="1600" b="1" dirty="0">
                <a:solidFill>
                  <a:srgbClr val="000000"/>
                </a:solidFill>
                <a:latin typeface="Consolas" panose="020B0609020204030204" pitchFamily="49" charset="0"/>
              </a:rPr>
              <a:t> </a:t>
            </a:r>
            <a:r>
              <a:rPr lang="fr-FR" sz="1600" b="1" dirty="0">
                <a:solidFill>
                  <a:srgbClr val="7F0055"/>
                </a:solidFill>
                <a:latin typeface="Consolas" panose="020B0609020204030204" pitchFamily="49" charset="0"/>
              </a:rPr>
              <a:t>class</a:t>
            </a:r>
            <a:r>
              <a:rPr lang="fr-FR" sz="1600" b="1" dirty="0">
                <a:solidFill>
                  <a:srgbClr val="000000"/>
                </a:solidFill>
                <a:latin typeface="Consolas" panose="020B0609020204030204" pitchFamily="49" charset="0"/>
              </a:rPr>
              <a:t> Joueur {</a:t>
            </a:r>
          </a:p>
          <a:p>
            <a:pPr marL="0" indent="0">
              <a:lnSpc>
                <a:spcPct val="100000"/>
              </a:lnSpc>
              <a:spcBef>
                <a:spcPts val="0"/>
              </a:spcBef>
              <a:buNone/>
            </a:pPr>
            <a:endParaRPr lang="fr-FR" sz="1600" dirty="0">
              <a:latin typeface="Consolas" panose="020B0609020204030204" pitchFamily="49" charset="0"/>
            </a:endParaRPr>
          </a:p>
          <a:p>
            <a:pPr marL="0" indent="0">
              <a:lnSpc>
                <a:spcPct val="100000"/>
              </a:lnSpc>
              <a:spcBef>
                <a:spcPts val="0"/>
              </a:spcBef>
              <a:buNone/>
            </a:pPr>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a:solidFill>
                  <a:srgbClr val="0000C0"/>
                </a:solidFill>
                <a:latin typeface="Consolas" panose="020B0609020204030204" pitchFamily="49" charset="0"/>
              </a:rPr>
              <a:t>argent</a:t>
            </a:r>
            <a:r>
              <a:rPr lang="fr-FR" sz="1600" b="1" dirty="0">
                <a:solidFill>
                  <a:srgbClr val="000000"/>
                </a:solidFill>
                <a:latin typeface="Consolas" panose="020B0609020204030204" pitchFamily="49" charset="0"/>
              </a:rPr>
              <a:t>;</a:t>
            </a:r>
          </a:p>
          <a:p>
            <a:pPr marL="0" indent="0">
              <a:lnSpc>
                <a:spcPct val="100000"/>
              </a:lnSpc>
              <a:spcBef>
                <a:spcPts val="0"/>
              </a:spcBef>
              <a:buNone/>
            </a:pPr>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String </a:t>
            </a:r>
            <a:r>
              <a:rPr lang="fr-FR" sz="1600" b="1" dirty="0">
                <a:solidFill>
                  <a:srgbClr val="0000C0"/>
                </a:solidFill>
                <a:latin typeface="Consolas" panose="020B0609020204030204" pitchFamily="49" charset="0"/>
              </a:rPr>
              <a:t>nom</a:t>
            </a:r>
            <a:r>
              <a:rPr lang="fr-FR" sz="1600" b="1" dirty="0">
                <a:solidFill>
                  <a:srgbClr val="000000"/>
                </a:solidFill>
                <a:latin typeface="Consolas" panose="020B0609020204030204" pitchFamily="49" charset="0"/>
              </a:rPr>
              <a:t>;</a:t>
            </a:r>
          </a:p>
          <a:p>
            <a:pPr marL="0" indent="0">
              <a:lnSpc>
                <a:spcPct val="100000"/>
              </a:lnSpc>
              <a:spcBef>
                <a:spcPts val="0"/>
              </a:spcBef>
              <a:buNone/>
            </a:pPr>
            <a:r>
              <a:rPr lang="fr-FR" sz="1600" b="1" dirty="0">
                <a:solidFill>
                  <a:srgbClr val="000000"/>
                </a:solidFill>
                <a:latin typeface="Consolas" panose="020B0609020204030204" pitchFamily="49" charset="0"/>
              </a:rPr>
              <a:t>    …</a:t>
            </a:r>
          </a:p>
          <a:p>
            <a:pPr marL="0" indent="0">
              <a:lnSpc>
                <a:spcPct val="100000"/>
              </a:lnSpc>
              <a:spcBef>
                <a:spcPts val="0"/>
              </a:spcBef>
              <a:buNone/>
            </a:pPr>
            <a:r>
              <a:rPr lang="fr-FR" sz="1600" b="1" dirty="0">
                <a:solidFill>
                  <a:srgbClr val="000000"/>
                </a:solidFill>
                <a:latin typeface="Consolas" panose="020B0609020204030204" pitchFamily="49" charset="0"/>
              </a:rPr>
              <a:t>}</a:t>
            </a:r>
          </a:p>
          <a:p>
            <a:pPr marL="0" indent="0">
              <a:lnSpc>
                <a:spcPct val="100000"/>
              </a:lnSpc>
              <a:spcBef>
                <a:spcPts val="0"/>
              </a:spcBef>
              <a:buNone/>
            </a:pPr>
            <a:endParaRPr lang="fr-FR" sz="1600" dirty="0"/>
          </a:p>
        </p:txBody>
      </p:sp>
      <p:sp>
        <p:nvSpPr>
          <p:cNvPr id="4" name="Espace réservé du texte 3"/>
          <p:cNvSpPr>
            <a:spLocks noGrp="1"/>
          </p:cNvSpPr>
          <p:nvPr>
            <p:ph type="body" sz="quarter" idx="14"/>
          </p:nvPr>
        </p:nvSpPr>
        <p:spPr/>
        <p:txBody>
          <a:bodyPr/>
          <a:lstStyle/>
          <a:p>
            <a:r>
              <a:rPr lang="fr-FR" dirty="0"/>
              <a:t>Les associations</a:t>
            </a:r>
          </a:p>
        </p:txBody>
      </p:sp>
      <p:sp>
        <p:nvSpPr>
          <p:cNvPr id="5" name="Rectangle 4"/>
          <p:cNvSpPr/>
          <p:nvPr/>
        </p:nvSpPr>
        <p:spPr>
          <a:xfrm>
            <a:off x="5234609" y="1225732"/>
            <a:ext cx="6096000" cy="5016758"/>
          </a:xfrm>
          <a:prstGeom prst="rect">
            <a:avLst/>
          </a:prstGeom>
        </p:spPr>
        <p:txBody>
          <a:bodyPr>
            <a:spAutoFit/>
          </a:bodyPr>
          <a:lstStyle/>
          <a:p>
            <a:r>
              <a:rPr lang="en-US" sz="1600" b="1" dirty="0">
                <a:solidFill>
                  <a:srgbClr val="7F0055"/>
                </a:solidFill>
                <a:latin typeface="Consolas" panose="020B0609020204030204" pitchFamily="49" charset="0"/>
              </a:rPr>
              <a:t>public</a:t>
            </a:r>
            <a:r>
              <a:rPr lang="en-US" sz="1600" b="1" dirty="0">
                <a:solidFill>
                  <a:srgbClr val="000000"/>
                </a:solidFill>
                <a:latin typeface="Consolas" panose="020B0609020204030204" pitchFamily="49" charset="0"/>
              </a:rPr>
              <a:t> </a:t>
            </a:r>
            <a:r>
              <a:rPr lang="en-US" sz="1600" b="1" dirty="0">
                <a:solidFill>
                  <a:srgbClr val="7F0055"/>
                </a:solidFill>
                <a:latin typeface="Consolas" panose="020B0609020204030204" pitchFamily="49" charset="0"/>
              </a:rPr>
              <a:t>class</a:t>
            </a:r>
            <a:r>
              <a:rPr lang="en-US" sz="1600" b="1" dirty="0">
                <a:solidFill>
                  <a:srgbClr val="000000"/>
                </a:solidFill>
                <a:latin typeface="Consolas" panose="020B0609020204030204" pitchFamily="49" charset="0"/>
              </a:rPr>
              <a:t> </a:t>
            </a:r>
            <a:r>
              <a:rPr lang="en-US" sz="1600" b="1" dirty="0" err="1">
                <a:solidFill>
                  <a:srgbClr val="000000"/>
                </a:solidFill>
                <a:latin typeface="Consolas" panose="020B0609020204030204" pitchFamily="49" charset="0"/>
              </a:rPr>
              <a:t>Propriete</a:t>
            </a:r>
            <a:r>
              <a:rPr lang="en-US" sz="1600" b="1" dirty="0">
                <a:solidFill>
                  <a:srgbClr val="000000"/>
                </a:solidFill>
                <a:latin typeface="Consolas" panose="020B0609020204030204" pitchFamily="49" charset="0"/>
              </a:rPr>
              <a:t> {</a:t>
            </a:r>
          </a:p>
          <a:p>
            <a:endParaRPr lang="fr-FR" sz="1600" dirty="0">
              <a:latin typeface="Consolas" panose="020B0609020204030204" pitchFamily="49" charset="0"/>
            </a:endParaRP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0000C0"/>
                </a:solidFill>
                <a:latin typeface="Consolas" panose="020B0609020204030204" pitchFamily="49" charset="0"/>
              </a:rPr>
              <a:t>prixAchat</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Joueur </a:t>
            </a:r>
            <a:r>
              <a:rPr lang="fr-FR" sz="1600" b="1" dirty="0">
                <a:solidFill>
                  <a:srgbClr val="0000C0"/>
                </a:solidFill>
                <a:latin typeface="Consolas" panose="020B0609020204030204" pitchFamily="49" charset="0"/>
              </a:rPr>
              <a:t>proprio</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0000C0"/>
                </a:solidFill>
                <a:latin typeface="Consolas" panose="020B0609020204030204" pitchFamily="49" charset="0"/>
              </a:rPr>
              <a:t>txComplGroupe</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boolean</a:t>
            </a:r>
            <a:r>
              <a:rPr lang="fr-FR" sz="1600" b="1" dirty="0">
                <a:solidFill>
                  <a:srgbClr val="000000"/>
                </a:solidFill>
                <a:latin typeface="Consolas" panose="020B0609020204030204" pitchFamily="49" charset="0"/>
              </a:rPr>
              <a:t> </a:t>
            </a:r>
            <a:r>
              <a:rPr lang="fr-FR" sz="1600" b="1" dirty="0" err="1">
                <a:solidFill>
                  <a:srgbClr val="0000C0"/>
                </a:solidFill>
                <a:latin typeface="Consolas" panose="020B0609020204030204" pitchFamily="49" charset="0"/>
              </a:rPr>
              <a:t>hypothequee</a:t>
            </a:r>
            <a:r>
              <a:rPr lang="fr-FR" sz="1600" b="1" dirty="0">
                <a:solidFill>
                  <a:srgbClr val="000000"/>
                </a:solidFill>
                <a:latin typeface="Consolas" panose="020B0609020204030204" pitchFamily="49" charset="0"/>
              </a:rPr>
              <a:t>;</a:t>
            </a:r>
          </a:p>
          <a:p>
            <a:endParaRPr lang="fr-FR" sz="1600" b="1" dirty="0">
              <a:solidFill>
                <a:srgbClr val="000000"/>
              </a:solidFill>
              <a:latin typeface="Consolas" panose="020B0609020204030204" pitchFamily="49" charset="0"/>
            </a:endParaRPr>
          </a:p>
          <a:p>
            <a:r>
              <a:rPr lang="fr-FR" sz="1600" b="1" dirty="0">
                <a:solidFill>
                  <a:srgbClr val="7F0055"/>
                </a:solidFill>
                <a:latin typeface="Consolas" panose="020B0609020204030204" pitchFamily="49" charset="0"/>
              </a:rPr>
              <a:t>  public</a:t>
            </a:r>
            <a:r>
              <a:rPr lang="fr-FR" sz="1600" b="1" dirty="0">
                <a:solidFill>
                  <a:srgbClr val="000000"/>
                </a:solidFill>
                <a:latin typeface="Consolas" panose="020B0609020204030204" pitchFamily="49" charset="0"/>
              </a:rPr>
              <a:t> Joueur </a:t>
            </a:r>
            <a:r>
              <a:rPr lang="fr-FR" sz="1600" b="1" dirty="0" err="1">
                <a:solidFill>
                  <a:srgbClr val="000000"/>
                </a:solidFill>
                <a:latin typeface="Consolas" panose="020B0609020204030204" pitchFamily="49" charset="0"/>
              </a:rPr>
              <a:t>getProprio</a:t>
            </a:r>
            <a:r>
              <a:rPr lang="fr-FR"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return</a:t>
            </a:r>
            <a:r>
              <a:rPr lang="fr-FR" sz="1600" b="1" dirty="0">
                <a:solidFill>
                  <a:srgbClr val="000000"/>
                </a:solidFill>
                <a:latin typeface="Consolas" panose="020B0609020204030204" pitchFamily="49" charset="0"/>
              </a:rPr>
              <a:t> </a:t>
            </a:r>
            <a:r>
              <a:rPr lang="fr-FR" sz="1600" b="1" dirty="0">
                <a:solidFill>
                  <a:srgbClr val="0000C0"/>
                </a:solidFill>
                <a:latin typeface="Consolas" panose="020B0609020204030204" pitchFamily="49" charset="0"/>
              </a:rPr>
              <a:t>proprio</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endParaRPr lang="fr-FR" sz="1600" dirty="0">
              <a:latin typeface="Consolas" panose="020B0609020204030204" pitchFamily="49" charset="0"/>
            </a:endParaRPr>
          </a:p>
          <a:p>
            <a:r>
              <a:rPr lang="fr-FR" sz="1600" b="1" dirty="0">
                <a:solidFill>
                  <a:srgbClr val="7F0055"/>
                </a:solidFill>
                <a:latin typeface="Consolas" panose="020B0609020204030204" pitchFamily="49" charset="0"/>
              </a:rPr>
              <a:t>  public</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void</a:t>
            </a:r>
            <a:r>
              <a:rPr lang="fr-FR" sz="1600" b="1" dirty="0">
                <a:solidFill>
                  <a:srgbClr val="000000"/>
                </a:solidFill>
                <a:latin typeface="Consolas" panose="020B0609020204030204" pitchFamily="49" charset="0"/>
              </a:rPr>
              <a:t> </a:t>
            </a:r>
            <a:r>
              <a:rPr lang="fr-FR" sz="1600" b="1" dirty="0" err="1">
                <a:solidFill>
                  <a:srgbClr val="000000"/>
                </a:solidFill>
                <a:latin typeface="Consolas" panose="020B0609020204030204" pitchFamily="49" charset="0"/>
              </a:rPr>
              <a:t>setProprio</a:t>
            </a:r>
            <a:r>
              <a:rPr lang="fr-FR" sz="1600" b="1" dirty="0">
                <a:solidFill>
                  <a:srgbClr val="000000"/>
                </a:solidFill>
                <a:latin typeface="Consolas" panose="020B0609020204030204" pitchFamily="49" charset="0"/>
              </a:rPr>
              <a:t>(Joueur </a:t>
            </a:r>
            <a:r>
              <a:rPr lang="fr-FR" sz="1600" b="1" dirty="0">
                <a:solidFill>
                  <a:srgbClr val="6A3E3E"/>
                </a:solidFill>
                <a:latin typeface="Consolas" panose="020B0609020204030204" pitchFamily="49" charset="0"/>
              </a:rPr>
              <a:t>j</a:t>
            </a:r>
            <a:r>
              <a:rPr lang="fr-FR" sz="1600" b="1"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    Joueur </a:t>
            </a:r>
            <a:r>
              <a:rPr lang="fr-FR" sz="1600" dirty="0" err="1">
                <a:solidFill>
                  <a:srgbClr val="6A3E3E"/>
                </a:solidFill>
                <a:latin typeface="Consolas" panose="020B0609020204030204" pitchFamily="49" charset="0"/>
              </a:rPr>
              <a:t>ancienProprio</a:t>
            </a:r>
            <a:r>
              <a:rPr lang="fr-FR" sz="1600" dirty="0">
                <a:solidFill>
                  <a:srgbClr val="000000"/>
                </a:solidFill>
                <a:latin typeface="Consolas" panose="020B0609020204030204" pitchFamily="49" charset="0"/>
              </a:rPr>
              <a:t> =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proprio</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proprio</a:t>
            </a:r>
            <a:r>
              <a:rPr lang="fr-FR" sz="1600" b="1" dirty="0">
                <a:solidFill>
                  <a:srgbClr val="000000"/>
                </a:solidFill>
                <a:latin typeface="Consolas" panose="020B0609020204030204" pitchFamily="49" charset="0"/>
              </a:rPr>
              <a:t> = </a:t>
            </a:r>
            <a:r>
              <a:rPr lang="fr-FR" sz="1600" b="1" dirty="0">
                <a:solidFill>
                  <a:srgbClr val="6A3E3E"/>
                </a:solidFill>
                <a:latin typeface="Consolas" panose="020B0609020204030204" pitchFamily="49" charset="0"/>
              </a:rPr>
              <a:t>j</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if</a:t>
            </a:r>
            <a:r>
              <a:rPr lang="fr-FR" sz="1600" b="1" dirty="0">
                <a:solidFill>
                  <a:srgbClr val="000000"/>
                </a:solidFill>
                <a:latin typeface="Consolas" panose="020B0609020204030204" pitchFamily="49" charset="0"/>
              </a:rPr>
              <a:t>(</a:t>
            </a:r>
            <a:r>
              <a:rPr lang="fr-FR" sz="1600" b="1" dirty="0" err="1">
                <a:solidFill>
                  <a:srgbClr val="6A3E3E"/>
                </a:solidFill>
                <a:latin typeface="Consolas" panose="020B0609020204030204" pitchFamily="49" charset="0"/>
              </a:rPr>
              <a:t>ancienProprio</a:t>
            </a:r>
            <a:r>
              <a:rPr lang="fr-FR" sz="1600" b="1" dirty="0">
                <a:solidFill>
                  <a:srgbClr val="000000"/>
                </a:solidFill>
                <a:latin typeface="Consolas" panose="020B0609020204030204" pitchFamily="49" charset="0"/>
              </a:rPr>
              <a:t> != </a:t>
            </a:r>
            <a:r>
              <a:rPr lang="fr-FR" sz="1600" b="1" dirty="0" err="1">
                <a:solidFill>
                  <a:srgbClr val="7F0055"/>
                </a:solidFill>
                <a:latin typeface="Consolas" panose="020B0609020204030204" pitchFamily="49" charset="0"/>
              </a:rPr>
              <a:t>null</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.calculerCompletionGroupe</a:t>
            </a:r>
            <a:r>
              <a:rPr lang="fr-FR" sz="1600" b="1" dirty="0">
                <a:solidFill>
                  <a:srgbClr val="000000"/>
                </a:solidFill>
                <a:latin typeface="Consolas" panose="020B0609020204030204" pitchFamily="49" charset="0"/>
              </a:rPr>
              <a:t>(</a:t>
            </a:r>
            <a:r>
              <a:rPr lang="fr-FR" sz="1600" b="1" dirty="0" err="1">
                <a:solidFill>
                  <a:srgbClr val="6A3E3E"/>
                </a:solidFill>
                <a:latin typeface="Consolas" panose="020B0609020204030204" pitchFamily="49" charset="0"/>
              </a:rPr>
              <a:t>ancienProprio</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.calculerCompletionGroupe</a:t>
            </a:r>
            <a:r>
              <a:rPr lang="fr-FR" sz="1600" b="1" dirty="0">
                <a:solidFill>
                  <a:srgbClr val="000000"/>
                </a:solidFill>
                <a:latin typeface="Consolas" panose="020B0609020204030204" pitchFamily="49" charset="0"/>
              </a:rPr>
              <a:t>(</a:t>
            </a:r>
            <a:r>
              <a:rPr lang="fr-FR" sz="1600" b="1" dirty="0">
                <a:solidFill>
                  <a:srgbClr val="6A3E3E"/>
                </a:solidFill>
                <a:latin typeface="Consolas" panose="020B0609020204030204" pitchFamily="49" charset="0"/>
              </a:rPr>
              <a:t>j</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631959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associations unidirectionnelles</a:t>
            </a:r>
          </a:p>
        </p:txBody>
      </p:sp>
      <p:sp>
        <p:nvSpPr>
          <p:cNvPr id="4" name="Espace réservé du texte 3"/>
          <p:cNvSpPr>
            <a:spLocks noGrp="1"/>
          </p:cNvSpPr>
          <p:nvPr>
            <p:ph type="body" sz="quarter" idx="14"/>
          </p:nvPr>
        </p:nvSpPr>
        <p:spPr/>
        <p:txBody>
          <a:bodyPr/>
          <a:lstStyle/>
          <a:p>
            <a:r>
              <a:rPr lang="fr-FR" dirty="0"/>
              <a:t>Les associations</a:t>
            </a:r>
          </a:p>
        </p:txBody>
      </p:sp>
      <p:sp>
        <p:nvSpPr>
          <p:cNvPr id="6" name="Espace réservé du contenu 5"/>
          <p:cNvSpPr>
            <a:spLocks noGrp="1"/>
          </p:cNvSpPr>
          <p:nvPr>
            <p:ph idx="1"/>
          </p:nvPr>
        </p:nvSpPr>
        <p:spPr/>
        <p:txBody>
          <a:bodyPr/>
          <a:lstStyle/>
          <a:p>
            <a:r>
              <a:rPr lang="fr-FR" dirty="0"/>
              <a:t>Une association unidirectionnelle n’est navigable que dans un seul sens</a:t>
            </a:r>
          </a:p>
          <a:p>
            <a:pPr lvl="1"/>
            <a:r>
              <a:rPr lang="fr-FR" dirty="0"/>
              <a:t>Dans l’exemple précédent :</a:t>
            </a:r>
          </a:p>
          <a:p>
            <a:pPr lvl="2"/>
            <a:r>
              <a:rPr lang="fr-FR" dirty="0"/>
              <a:t>Une propriété sait quel est son  propriétaire</a:t>
            </a:r>
          </a:p>
          <a:p>
            <a:pPr lvl="2"/>
            <a:r>
              <a:rPr lang="fr-FR" dirty="0"/>
              <a:t>Un joueur ne connait pas les propriétés qu’il possède</a:t>
            </a:r>
          </a:p>
        </p:txBody>
      </p:sp>
      <p:pic>
        <p:nvPicPr>
          <p:cNvPr id="7"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2289" y="3433797"/>
            <a:ext cx="8572500" cy="2381250"/>
          </a:xfrm>
          <a:prstGeom prst="rect">
            <a:avLst/>
          </a:prstGeom>
        </p:spPr>
      </p:pic>
    </p:spTree>
    <p:extLst>
      <p:ext uri="{BB962C8B-B14F-4D97-AF65-F5344CB8AC3E}">
        <p14:creationId xmlns:p14="http://schemas.microsoft.com/office/powerpoint/2010/main" val="30176216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associations bidirectionnelles</a:t>
            </a:r>
          </a:p>
        </p:txBody>
      </p:sp>
      <p:sp>
        <p:nvSpPr>
          <p:cNvPr id="3" name="Espace réservé du contenu 2"/>
          <p:cNvSpPr>
            <a:spLocks noGrp="1"/>
          </p:cNvSpPr>
          <p:nvPr>
            <p:ph idx="1"/>
          </p:nvPr>
        </p:nvSpPr>
        <p:spPr/>
        <p:txBody>
          <a:bodyPr/>
          <a:lstStyle/>
          <a:p>
            <a:r>
              <a:rPr lang="fr-FR" dirty="0"/>
              <a:t>La navigation est possible dans les deux sens</a:t>
            </a:r>
          </a:p>
          <a:p>
            <a:pPr lvl="1"/>
            <a:r>
              <a:rPr lang="fr-FR" dirty="0"/>
              <a:t>Exemple :</a:t>
            </a:r>
          </a:p>
          <a:p>
            <a:pPr lvl="2"/>
            <a:r>
              <a:rPr lang="fr-FR" dirty="0"/>
              <a:t>Une propriété sait à quel groupe de propriétés elle appartient</a:t>
            </a:r>
          </a:p>
          <a:p>
            <a:pPr lvl="2"/>
            <a:r>
              <a:rPr lang="fr-FR" dirty="0"/>
              <a:t>Un groupe de propriété sait quelles sont les propriétés qui la compose</a:t>
            </a:r>
          </a:p>
        </p:txBody>
      </p:sp>
      <p:sp>
        <p:nvSpPr>
          <p:cNvPr id="4" name="Espace réservé du texte 3"/>
          <p:cNvSpPr>
            <a:spLocks noGrp="1"/>
          </p:cNvSpPr>
          <p:nvPr>
            <p:ph type="body" sz="quarter" idx="14"/>
          </p:nvPr>
        </p:nvSpPr>
        <p:spPr/>
        <p:txBody>
          <a:bodyPr/>
          <a:lstStyle/>
          <a:p>
            <a:r>
              <a:rPr lang="fr-FR" dirty="0"/>
              <a:t>Les associations</a:t>
            </a: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2615" y="3259041"/>
            <a:ext cx="7429500" cy="2476500"/>
          </a:xfrm>
          <a:prstGeom prst="rect">
            <a:avLst/>
          </a:prstGeom>
        </p:spPr>
      </p:pic>
    </p:spTree>
    <p:extLst>
      <p:ext uri="{BB962C8B-B14F-4D97-AF65-F5344CB8AC3E}">
        <p14:creationId xmlns:p14="http://schemas.microsoft.com/office/powerpoint/2010/main" val="433670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associations bidirectionnelles</a:t>
            </a:r>
          </a:p>
        </p:txBody>
      </p:sp>
      <p:sp>
        <p:nvSpPr>
          <p:cNvPr id="4" name="Espace réservé du texte 3"/>
          <p:cNvSpPr>
            <a:spLocks noGrp="1"/>
          </p:cNvSpPr>
          <p:nvPr>
            <p:ph type="body" sz="quarter" idx="14"/>
          </p:nvPr>
        </p:nvSpPr>
        <p:spPr/>
        <p:txBody>
          <a:bodyPr/>
          <a:lstStyle/>
          <a:p>
            <a:r>
              <a:rPr lang="fr-FR" dirty="0"/>
              <a:t>Les associations</a:t>
            </a:r>
          </a:p>
        </p:txBody>
      </p:sp>
      <p:sp>
        <p:nvSpPr>
          <p:cNvPr id="6" name="Rectangle 5"/>
          <p:cNvSpPr/>
          <p:nvPr/>
        </p:nvSpPr>
        <p:spPr>
          <a:xfrm>
            <a:off x="1159566" y="1241725"/>
            <a:ext cx="6096000" cy="5016758"/>
          </a:xfrm>
          <a:prstGeom prst="rect">
            <a:avLst/>
          </a:prstGeom>
        </p:spPr>
        <p:txBody>
          <a:bodyPr>
            <a:spAutoFit/>
          </a:bodyPr>
          <a:lstStyle/>
          <a:p>
            <a:r>
              <a:rPr lang="en-US" sz="1600" b="1" dirty="0">
                <a:solidFill>
                  <a:srgbClr val="7F0055"/>
                </a:solidFill>
                <a:latin typeface="Consolas" panose="020B0609020204030204" pitchFamily="49" charset="0"/>
              </a:rPr>
              <a:t>public</a:t>
            </a:r>
            <a:r>
              <a:rPr lang="en-US" sz="1600" b="1" dirty="0">
                <a:solidFill>
                  <a:srgbClr val="000000"/>
                </a:solidFill>
                <a:latin typeface="Consolas" panose="020B0609020204030204" pitchFamily="49" charset="0"/>
              </a:rPr>
              <a:t> </a:t>
            </a:r>
            <a:r>
              <a:rPr lang="en-US" sz="1600" b="1" dirty="0">
                <a:solidFill>
                  <a:srgbClr val="7F0055"/>
                </a:solidFill>
                <a:latin typeface="Consolas" panose="020B0609020204030204" pitchFamily="49" charset="0"/>
              </a:rPr>
              <a:t>class</a:t>
            </a:r>
            <a:r>
              <a:rPr lang="en-US" sz="1600" b="1" dirty="0">
                <a:solidFill>
                  <a:srgbClr val="000000"/>
                </a:solidFill>
                <a:latin typeface="Consolas" panose="020B0609020204030204" pitchFamily="49" charset="0"/>
              </a:rPr>
              <a:t> </a:t>
            </a:r>
            <a:r>
              <a:rPr lang="en-US" sz="1600" b="1" dirty="0" err="1">
                <a:solidFill>
                  <a:srgbClr val="000000"/>
                </a:solidFill>
                <a:latin typeface="Consolas" panose="020B0609020204030204" pitchFamily="49" charset="0"/>
              </a:rPr>
              <a:t>Propriete</a:t>
            </a:r>
            <a:r>
              <a:rPr lang="en-US"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0000C0"/>
                </a:solidFill>
                <a:latin typeface="Consolas" panose="020B0609020204030204" pitchFamily="49" charset="0"/>
              </a:rPr>
              <a:t>prixAchat</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Joueur </a:t>
            </a:r>
            <a:r>
              <a:rPr lang="fr-FR" sz="1600" b="1" dirty="0">
                <a:solidFill>
                  <a:srgbClr val="0000C0"/>
                </a:solidFill>
                <a:latin typeface="Consolas" panose="020B0609020204030204" pitchFamily="49" charset="0"/>
              </a:rPr>
              <a:t>proprio</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Groupe </a:t>
            </a:r>
            <a:r>
              <a:rPr lang="fr-FR" sz="1600" b="1" dirty="0" err="1">
                <a:solidFill>
                  <a:srgbClr val="0000C0"/>
                </a:solidFill>
                <a:latin typeface="Consolas" panose="020B0609020204030204" pitchFamily="49" charset="0"/>
              </a:rPr>
              <a:t>groupe</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0000C0"/>
                </a:solidFill>
                <a:latin typeface="Consolas" panose="020B0609020204030204" pitchFamily="49" charset="0"/>
              </a:rPr>
              <a:t>txComplGroupe</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boolean</a:t>
            </a:r>
            <a:r>
              <a:rPr lang="fr-FR" sz="1600" b="1" dirty="0">
                <a:solidFill>
                  <a:srgbClr val="000000"/>
                </a:solidFill>
                <a:latin typeface="Consolas" panose="020B0609020204030204" pitchFamily="49" charset="0"/>
              </a:rPr>
              <a:t> </a:t>
            </a:r>
            <a:r>
              <a:rPr lang="fr-FR" sz="1600" b="1" dirty="0" err="1">
                <a:solidFill>
                  <a:srgbClr val="0000C0"/>
                </a:solidFill>
                <a:latin typeface="Consolas" panose="020B0609020204030204" pitchFamily="49" charset="0"/>
              </a:rPr>
              <a:t>hypothequee</a:t>
            </a:r>
            <a:r>
              <a:rPr lang="fr-FR" sz="1600" b="1" dirty="0">
                <a:solidFill>
                  <a:srgbClr val="000000"/>
                </a:solidFill>
                <a:latin typeface="Consolas" panose="020B0609020204030204" pitchFamily="49" charset="0"/>
              </a:rPr>
              <a:t>;</a:t>
            </a:r>
          </a:p>
          <a:p>
            <a:endParaRPr lang="fr-FR" sz="1600" b="1" dirty="0">
              <a:solidFill>
                <a:srgbClr val="000000"/>
              </a:solidFill>
              <a:latin typeface="Consolas" panose="020B0609020204030204" pitchFamily="49" charset="0"/>
            </a:endParaRPr>
          </a:p>
          <a:p>
            <a:r>
              <a:rPr lang="fr-FR" sz="1600" b="1" dirty="0">
                <a:solidFill>
                  <a:srgbClr val="7F0055"/>
                </a:solidFill>
                <a:latin typeface="Consolas" panose="020B0609020204030204" pitchFamily="49" charset="0"/>
              </a:rPr>
              <a:t>  public</a:t>
            </a:r>
            <a:r>
              <a:rPr lang="fr-FR" sz="1600" b="1" dirty="0">
                <a:solidFill>
                  <a:srgbClr val="000000"/>
                </a:solidFill>
                <a:latin typeface="Consolas" panose="020B0609020204030204" pitchFamily="49" charset="0"/>
              </a:rPr>
              <a:t> </a:t>
            </a:r>
            <a:r>
              <a:rPr lang="fr-FR" sz="1600" b="1" dirty="0" err="1">
                <a:solidFill>
                  <a:srgbClr val="000000"/>
                </a:solidFill>
                <a:latin typeface="Consolas" panose="020B0609020204030204" pitchFamily="49" charset="0"/>
              </a:rPr>
              <a:t>Propriete</a:t>
            </a:r>
            <a:r>
              <a:rPr lang="fr-FR" sz="1600" b="1" dirty="0">
                <a:solidFill>
                  <a:srgbClr val="000000"/>
                </a:solidFill>
                <a:latin typeface="Consolas" panose="020B0609020204030204" pitchFamily="49" charset="0"/>
              </a:rPr>
              <a:t>(</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6A3E3E"/>
                </a:solidFill>
                <a:latin typeface="Consolas" panose="020B0609020204030204" pitchFamily="49" charset="0"/>
              </a:rPr>
              <a:t>prixAchat</a:t>
            </a:r>
            <a:r>
              <a:rPr lang="fr-FR" sz="1600" b="1" dirty="0">
                <a:solidFill>
                  <a:srgbClr val="000000"/>
                </a:solidFill>
                <a:latin typeface="Consolas" panose="020B0609020204030204" pitchFamily="49" charset="0"/>
              </a:rPr>
              <a:t>, Groupe </a:t>
            </a:r>
            <a:r>
              <a:rPr lang="fr-FR" sz="1600" b="1" dirty="0" err="1">
                <a:solidFill>
                  <a:srgbClr val="6A3E3E"/>
                </a:solidFill>
                <a:latin typeface="Consolas" panose="020B0609020204030204" pitchFamily="49" charset="0"/>
              </a:rPr>
              <a:t>groupe</a:t>
            </a:r>
            <a:r>
              <a:rPr lang="fr-FR"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groupe</a:t>
            </a:r>
            <a:r>
              <a:rPr lang="fr-FR" sz="1600" b="1" dirty="0">
                <a:solidFill>
                  <a:srgbClr val="000000"/>
                </a:solidFill>
                <a:latin typeface="Consolas" panose="020B0609020204030204" pitchFamily="49" charset="0"/>
              </a:rPr>
              <a:t> = </a:t>
            </a:r>
            <a:r>
              <a:rPr lang="fr-FR" sz="1600" b="1" dirty="0">
                <a:solidFill>
                  <a:srgbClr val="6A3E3E"/>
                </a:solidFill>
                <a:latin typeface="Consolas" panose="020B0609020204030204" pitchFamily="49" charset="0"/>
              </a:rPr>
              <a:t>groupe</a:t>
            </a:r>
            <a:r>
              <a:rPr lang="fr-FR" sz="1600" b="1" dirty="0">
                <a:solidFill>
                  <a:srgbClr val="000000"/>
                </a:solidFill>
                <a:latin typeface="Consolas" panose="020B0609020204030204" pitchFamily="49" charset="0"/>
              </a:rPr>
              <a:t>;</a:t>
            </a:r>
            <a:r>
              <a:rPr lang="fr-FR" sz="1600" dirty="0">
                <a:solidFill>
                  <a:srgbClr val="6A3E3E"/>
                </a:solidFill>
                <a:latin typeface="Consolas" panose="020B0609020204030204" pitchFamily="49" charset="0"/>
              </a:rPr>
              <a:t>        </a:t>
            </a:r>
          </a:p>
          <a:p>
            <a:r>
              <a:rPr lang="fr-FR" sz="1600" dirty="0">
                <a:solidFill>
                  <a:srgbClr val="6A3E3E"/>
                </a:solidFill>
                <a:latin typeface="Consolas" panose="020B0609020204030204" pitchFamily="49" charset="0"/>
              </a:rPr>
              <a:t>    </a:t>
            </a:r>
            <a:r>
              <a:rPr lang="fr-FR" sz="1600" dirty="0" err="1">
                <a:solidFill>
                  <a:srgbClr val="6A3E3E"/>
                </a:solidFill>
                <a:latin typeface="Consolas" panose="020B0609020204030204" pitchFamily="49" charset="0"/>
              </a:rPr>
              <a:t>groupe</a:t>
            </a:r>
            <a:r>
              <a:rPr lang="fr-FR" sz="1600" dirty="0" err="1">
                <a:solidFill>
                  <a:srgbClr val="000000"/>
                </a:solidFill>
                <a:latin typeface="Consolas" panose="020B0609020204030204" pitchFamily="49" charset="0"/>
              </a:rPr>
              <a:t>.ajouterPropriete</a:t>
            </a:r>
            <a:r>
              <a:rPr lang="fr-FR" sz="1600" dirty="0">
                <a:solidFill>
                  <a:srgbClr val="000000"/>
                </a:solidFill>
                <a:latin typeface="Consolas" panose="020B0609020204030204" pitchFamily="49" charset="0"/>
              </a:rPr>
              <a:t>(</a:t>
            </a:r>
            <a:r>
              <a:rPr lang="fr-FR" sz="1600" b="1" dirty="0" err="1">
                <a:solidFill>
                  <a:srgbClr val="7F0055"/>
                </a:solidFill>
                <a:latin typeface="Consolas" panose="020B0609020204030204" pitchFamily="49" charset="0"/>
              </a:rPr>
              <a:t>this</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prixAchat</a:t>
            </a:r>
            <a:r>
              <a:rPr lang="fr-FR" sz="1600" b="1" dirty="0">
                <a:solidFill>
                  <a:srgbClr val="000000"/>
                </a:solidFill>
                <a:latin typeface="Consolas" panose="020B0609020204030204" pitchFamily="49" charset="0"/>
              </a:rPr>
              <a:t> = </a:t>
            </a:r>
            <a:r>
              <a:rPr lang="fr-FR" sz="1600" b="1" dirty="0" err="1">
                <a:solidFill>
                  <a:srgbClr val="6A3E3E"/>
                </a:solidFill>
                <a:latin typeface="Consolas" panose="020B0609020204030204" pitchFamily="49" charset="0"/>
              </a:rPr>
              <a:t>prixAchat</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txComplGroupe</a:t>
            </a:r>
            <a:r>
              <a:rPr lang="fr-FR" sz="1600" b="1" dirty="0">
                <a:solidFill>
                  <a:srgbClr val="000000"/>
                </a:solidFill>
                <a:latin typeface="Consolas" panose="020B0609020204030204" pitchFamily="49" charset="0"/>
              </a:rPr>
              <a:t> = 0;</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hypothequee</a:t>
            </a:r>
            <a:r>
              <a:rPr lang="fr-FR" sz="1600" b="1" dirty="0">
                <a:solidFill>
                  <a:srgbClr val="000000"/>
                </a:solidFill>
                <a:latin typeface="Consolas" panose="020B0609020204030204" pitchFamily="49" charset="0"/>
              </a:rPr>
              <a:t> = </a:t>
            </a:r>
            <a:r>
              <a:rPr lang="fr-FR" sz="1600" b="1" dirty="0">
                <a:solidFill>
                  <a:srgbClr val="7F0055"/>
                </a:solidFill>
                <a:latin typeface="Consolas" panose="020B0609020204030204" pitchFamily="49" charset="0"/>
              </a:rPr>
              <a:t>false</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endParaRPr lang="fr-FR" sz="1600" b="1" dirty="0">
              <a:solidFill>
                <a:srgbClr val="7F0055"/>
              </a:solidFill>
              <a:latin typeface="Consolas" panose="020B0609020204030204" pitchFamily="49" charset="0"/>
            </a:endParaRPr>
          </a:p>
          <a:p>
            <a:r>
              <a:rPr lang="fr-FR" sz="1600" b="1" dirty="0">
                <a:solidFill>
                  <a:srgbClr val="7F0055"/>
                </a:solidFill>
                <a:latin typeface="Consolas" panose="020B0609020204030204" pitchFamily="49" charset="0"/>
              </a:rPr>
              <a:t>  public</a:t>
            </a:r>
            <a:r>
              <a:rPr lang="fr-FR" sz="1600" b="1" dirty="0">
                <a:solidFill>
                  <a:srgbClr val="000000"/>
                </a:solidFill>
                <a:latin typeface="Consolas" panose="020B0609020204030204" pitchFamily="49" charset="0"/>
              </a:rPr>
              <a:t> Groupe </a:t>
            </a:r>
            <a:r>
              <a:rPr lang="fr-FR" sz="1600" b="1" dirty="0" err="1">
                <a:solidFill>
                  <a:srgbClr val="000000"/>
                </a:solidFill>
                <a:latin typeface="Consolas" panose="020B0609020204030204" pitchFamily="49" charset="0"/>
              </a:rPr>
              <a:t>getGroupe</a:t>
            </a:r>
            <a:r>
              <a:rPr lang="fr-FR"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return</a:t>
            </a:r>
            <a:r>
              <a:rPr lang="fr-FR" sz="1600" b="1" dirty="0">
                <a:solidFill>
                  <a:srgbClr val="000000"/>
                </a:solidFill>
                <a:latin typeface="Consolas" panose="020B0609020204030204" pitchFamily="49" charset="0"/>
              </a:rPr>
              <a:t> </a:t>
            </a:r>
            <a:r>
              <a:rPr lang="fr-FR" sz="1600" b="1" dirty="0">
                <a:solidFill>
                  <a:srgbClr val="0000C0"/>
                </a:solidFill>
                <a:latin typeface="Consolas" panose="020B0609020204030204" pitchFamily="49" charset="0"/>
              </a:rPr>
              <a:t>groupe</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a:t>
            </a:r>
          </a:p>
        </p:txBody>
      </p:sp>
      <p:sp>
        <p:nvSpPr>
          <p:cNvPr id="8" name="Rectangle 7"/>
          <p:cNvSpPr/>
          <p:nvPr/>
        </p:nvSpPr>
        <p:spPr>
          <a:xfrm>
            <a:off x="7359289" y="1241725"/>
            <a:ext cx="4688685" cy="5016758"/>
          </a:xfrm>
          <a:prstGeom prst="rect">
            <a:avLst/>
          </a:prstGeom>
        </p:spPr>
        <p:txBody>
          <a:bodyPr wrap="square">
            <a:spAutoFit/>
          </a:bodyPr>
          <a:lstStyle/>
          <a:p>
            <a:r>
              <a:rPr lang="fr-FR" sz="1600" b="1" dirty="0">
                <a:solidFill>
                  <a:srgbClr val="7F0055"/>
                </a:solidFill>
                <a:latin typeface="Consolas" panose="020B0609020204030204" pitchFamily="49" charset="0"/>
              </a:rPr>
              <a:t>public</a:t>
            </a:r>
            <a:r>
              <a:rPr lang="fr-FR" sz="1600" b="1" dirty="0">
                <a:solidFill>
                  <a:srgbClr val="000000"/>
                </a:solidFill>
                <a:latin typeface="Consolas" panose="020B0609020204030204" pitchFamily="49" charset="0"/>
              </a:rPr>
              <a:t> </a:t>
            </a:r>
            <a:r>
              <a:rPr lang="fr-FR" sz="1600" b="1" dirty="0">
                <a:solidFill>
                  <a:srgbClr val="7F0055"/>
                </a:solidFill>
                <a:latin typeface="Consolas" panose="020B0609020204030204" pitchFamily="49" charset="0"/>
              </a:rPr>
              <a:t>class </a:t>
            </a:r>
            <a:r>
              <a:rPr lang="fr-FR" sz="1600" b="1" dirty="0">
                <a:solidFill>
                  <a:srgbClr val="000000"/>
                </a:solidFill>
                <a:latin typeface="Consolas" panose="020B0609020204030204" pitchFamily="49" charset="0"/>
              </a:rPr>
              <a:t>Groupe {</a:t>
            </a:r>
          </a:p>
          <a:p>
            <a:r>
              <a:rPr lang="en-US" sz="1600" b="1" dirty="0">
                <a:solidFill>
                  <a:srgbClr val="7F0055"/>
                </a:solidFill>
                <a:latin typeface="Consolas" panose="020B0609020204030204" pitchFamily="49" charset="0"/>
              </a:rPr>
              <a:t>  private</a:t>
            </a:r>
            <a:r>
              <a:rPr lang="en-US" sz="1600" b="1" dirty="0">
                <a:solidFill>
                  <a:srgbClr val="000000"/>
                </a:solidFill>
                <a:latin typeface="Consolas" panose="020B0609020204030204" pitchFamily="49" charset="0"/>
              </a:rPr>
              <a:t> </a:t>
            </a:r>
            <a:r>
              <a:rPr lang="en-US" sz="1600" b="1" dirty="0" err="1">
                <a:solidFill>
                  <a:srgbClr val="000000"/>
                </a:solidFill>
                <a:latin typeface="Consolas" panose="020B0609020204030204" pitchFamily="49" charset="0"/>
              </a:rPr>
              <a:t>Propriete</a:t>
            </a:r>
            <a:r>
              <a:rPr lang="en-US" sz="1600" b="1" dirty="0">
                <a:solidFill>
                  <a:srgbClr val="000000"/>
                </a:solidFill>
                <a:latin typeface="Consolas" panose="020B0609020204030204" pitchFamily="49" charset="0"/>
              </a:rPr>
              <a:t>[] </a:t>
            </a:r>
            <a:r>
              <a:rPr lang="en-US" sz="1600" b="1" dirty="0">
                <a:solidFill>
                  <a:srgbClr val="0000C0"/>
                </a:solidFill>
                <a:latin typeface="Consolas" panose="020B0609020204030204" pitchFamily="49" charset="0"/>
              </a:rPr>
              <a:t>proprieties</a:t>
            </a:r>
            <a:endParaRPr lang="en-US" sz="1600" b="1" dirty="0">
              <a:solidFill>
                <a:srgbClr val="000000"/>
              </a:solidFill>
              <a:latin typeface="Consolas" panose="020B0609020204030204" pitchFamily="49" charset="0"/>
            </a:endParaRPr>
          </a:p>
          <a:p>
            <a:r>
              <a:rPr lang="en-US" sz="1600" b="1" dirty="0">
                <a:solidFill>
                  <a:srgbClr val="000000"/>
                </a:solidFill>
                <a:latin typeface="Consolas" panose="020B0609020204030204" pitchFamily="49" charset="0"/>
              </a:rPr>
              <a:t>                     = </a:t>
            </a:r>
            <a:r>
              <a:rPr lang="en-US" sz="1600" b="1" dirty="0">
                <a:solidFill>
                  <a:srgbClr val="7F0055"/>
                </a:solidFill>
                <a:latin typeface="Consolas" panose="020B0609020204030204" pitchFamily="49" charset="0"/>
              </a:rPr>
              <a:t>new </a:t>
            </a:r>
            <a:r>
              <a:rPr lang="en-US" sz="1600" b="1" dirty="0" err="1">
                <a:solidFill>
                  <a:srgbClr val="000000"/>
                </a:solidFill>
                <a:latin typeface="Consolas" panose="020B0609020204030204" pitchFamily="49" charset="0"/>
              </a:rPr>
              <a:t>Propriete</a:t>
            </a:r>
            <a:r>
              <a:rPr lang="en-US" sz="1600" b="1" dirty="0">
                <a:solidFill>
                  <a:srgbClr val="000000"/>
                </a:solidFill>
                <a:latin typeface="Consolas" panose="020B0609020204030204" pitchFamily="49" charset="0"/>
              </a:rPr>
              <a:t>[4];</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private</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0000C0"/>
                </a:solidFill>
                <a:latin typeface="Consolas" panose="020B0609020204030204" pitchFamily="49" charset="0"/>
              </a:rPr>
              <a:t>nbProp</a:t>
            </a:r>
            <a:r>
              <a:rPr lang="fr-FR" sz="1600" b="1" dirty="0">
                <a:solidFill>
                  <a:srgbClr val="0000C0"/>
                </a:solidFill>
                <a:latin typeface="Consolas" panose="020B0609020204030204" pitchFamily="49" charset="0"/>
              </a:rPr>
              <a:t> </a:t>
            </a:r>
            <a:r>
              <a:rPr lang="fr-FR" sz="1600" b="1" dirty="0">
                <a:solidFill>
                  <a:srgbClr val="000000"/>
                </a:solidFill>
                <a:latin typeface="Consolas" panose="020B0609020204030204" pitchFamily="49" charset="0"/>
              </a:rPr>
              <a:t>= 0;</a:t>
            </a:r>
          </a:p>
          <a:p>
            <a:endParaRPr lang="fr-FR" sz="1600" dirty="0">
              <a:latin typeface="Consolas" panose="020B0609020204030204" pitchFamily="49" charset="0"/>
            </a:endParaRP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void</a:t>
            </a:r>
            <a:r>
              <a:rPr lang="fr-FR" sz="1600" b="1" dirty="0">
                <a:solidFill>
                  <a:srgbClr val="000000"/>
                </a:solidFill>
                <a:latin typeface="Consolas" panose="020B0609020204030204" pitchFamily="49" charset="0"/>
              </a:rPr>
              <a:t> </a:t>
            </a:r>
            <a:r>
              <a:rPr lang="fr-FR" sz="1600" b="1" dirty="0" err="1">
                <a:solidFill>
                  <a:srgbClr val="000000"/>
                </a:solidFill>
                <a:latin typeface="Consolas" panose="020B0609020204030204" pitchFamily="49" charset="0"/>
              </a:rPr>
              <a:t>ajouterPropriete</a:t>
            </a:r>
            <a:r>
              <a:rPr lang="fr-FR" sz="1600" b="1" dirty="0">
                <a:solidFill>
                  <a:srgbClr val="000000"/>
                </a:solidFill>
                <a:latin typeface="Consolas" panose="020B0609020204030204" pitchFamily="49" charset="0"/>
              </a:rPr>
              <a:t>(</a:t>
            </a:r>
            <a:r>
              <a:rPr lang="fr-FR" sz="1600" b="1" dirty="0" err="1">
                <a:solidFill>
                  <a:srgbClr val="000000"/>
                </a:solidFill>
                <a:latin typeface="Consolas" panose="020B0609020204030204" pitchFamily="49" charset="0"/>
              </a:rPr>
              <a:t>Propriete</a:t>
            </a:r>
            <a:r>
              <a:rPr lang="fr-FR" sz="1600" b="1" dirty="0">
                <a:solidFill>
                  <a:srgbClr val="000000"/>
                </a:solidFill>
                <a:latin typeface="Consolas" panose="020B0609020204030204" pitchFamily="49" charset="0"/>
              </a:rPr>
              <a:t> </a:t>
            </a:r>
            <a:r>
              <a:rPr lang="fr-FR" sz="1600" b="1" dirty="0">
                <a:solidFill>
                  <a:srgbClr val="6A3E3E"/>
                </a:solidFill>
                <a:latin typeface="Consolas" panose="020B0609020204030204" pitchFamily="49" charset="0"/>
              </a:rPr>
              <a:t>p</a:t>
            </a:r>
            <a:r>
              <a:rPr lang="fr-FR"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a:t>
            </a:r>
            <a:r>
              <a:rPr lang="fr-FR" sz="1600" b="1" dirty="0">
                <a:solidFill>
                  <a:srgbClr val="000000"/>
                </a:solidFill>
                <a:latin typeface="Consolas" panose="020B0609020204030204" pitchFamily="49" charset="0"/>
              </a:rPr>
              <a:t>if(</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.equals</a:t>
            </a:r>
            <a:r>
              <a:rPr lang="fr-FR" sz="1600" b="1" dirty="0">
                <a:solidFill>
                  <a:srgbClr val="000000"/>
                </a:solidFill>
                <a:latin typeface="Consolas" panose="020B0609020204030204" pitchFamily="49" charset="0"/>
              </a:rPr>
              <a:t>(</a:t>
            </a:r>
            <a:r>
              <a:rPr lang="fr-FR" sz="1600" b="1" dirty="0" err="1">
                <a:solidFill>
                  <a:srgbClr val="6A3E3E"/>
                </a:solidFill>
                <a:latin typeface="Consolas" panose="020B0609020204030204" pitchFamily="49" charset="0"/>
              </a:rPr>
              <a:t>p</a:t>
            </a:r>
            <a:r>
              <a:rPr lang="fr-FR" sz="1600" b="1" dirty="0" err="1">
                <a:solidFill>
                  <a:srgbClr val="000000"/>
                </a:solidFill>
                <a:latin typeface="Consolas" panose="020B0609020204030204" pitchFamily="49" charset="0"/>
              </a:rPr>
              <a:t>.getGroupe</a:t>
            </a:r>
            <a:r>
              <a:rPr lang="fr-FR" sz="1600" b="1" dirty="0">
                <a:solidFill>
                  <a:srgbClr val="000000"/>
                </a:solidFill>
                <a:latin typeface="Consolas" panose="020B0609020204030204" pitchFamily="49" charset="0"/>
              </a:rPr>
              <a:t>()) {</a:t>
            </a:r>
          </a:p>
          <a:p>
            <a:r>
              <a:rPr lang="en-US" sz="1600" b="1" dirty="0">
                <a:solidFill>
                  <a:srgbClr val="0000C0"/>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a:solidFill>
                  <a:srgbClr val="000000"/>
                </a:solidFill>
                <a:latin typeface="Consolas" panose="020B0609020204030204" pitchFamily="49" charset="0"/>
              </a:rPr>
              <a:t>.</a:t>
            </a:r>
            <a:r>
              <a:rPr lang="en-US" sz="1600" b="1" dirty="0" err="1">
                <a:solidFill>
                  <a:srgbClr val="0000C0"/>
                </a:solidFill>
                <a:latin typeface="Consolas" panose="020B0609020204030204" pitchFamily="49" charset="0"/>
              </a:rPr>
              <a:t>proprietes</a:t>
            </a:r>
            <a:r>
              <a:rPr lang="fr-FR" sz="1600" dirty="0">
                <a:solidFill>
                  <a:srgbClr val="000000"/>
                </a:solidFill>
                <a:latin typeface="Consolas" panose="020B0609020204030204" pitchFamily="49" charset="0"/>
              </a:rPr>
              <a:t>[</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nbProp</a:t>
            </a:r>
            <a:r>
              <a:rPr lang="fr-FR" sz="1600" b="1" dirty="0">
                <a:solidFill>
                  <a:srgbClr val="000000"/>
                </a:solidFill>
                <a:latin typeface="Consolas" panose="020B0609020204030204" pitchFamily="49" charset="0"/>
              </a:rPr>
              <a:t>]=</a:t>
            </a:r>
            <a:r>
              <a:rPr lang="fr-FR" sz="1600" b="1" dirty="0">
                <a:solidFill>
                  <a:srgbClr val="6A3E3E"/>
                </a:solidFill>
                <a:latin typeface="Consolas" panose="020B0609020204030204" pitchFamily="49" charset="0"/>
              </a:rPr>
              <a:t>p</a:t>
            </a:r>
            <a:r>
              <a:rPr lang="fr-FR" sz="1600" b="1" dirty="0">
                <a:solidFill>
                  <a:srgbClr val="000000"/>
                </a:solidFill>
                <a:latin typeface="Consolas" panose="020B0609020204030204" pitchFamily="49" charset="0"/>
              </a:rPr>
              <a:t>;</a:t>
            </a:r>
          </a:p>
          <a:p>
            <a:r>
              <a:rPr lang="fr-FR" sz="1600" b="1" dirty="0">
                <a:solidFill>
                  <a:srgbClr val="7F0055"/>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nbProp</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  }</a:t>
            </a:r>
          </a:p>
          <a:p>
            <a:endParaRPr lang="fr-FR" sz="1600" dirty="0">
              <a:latin typeface="Consolas" panose="020B0609020204030204" pitchFamily="49" charset="0"/>
            </a:endParaRPr>
          </a:p>
          <a:p>
            <a:r>
              <a:rPr lang="fr-FR" sz="1600" b="1" dirty="0">
                <a:solidFill>
                  <a:srgbClr val="7F0055"/>
                </a:solidFill>
                <a:latin typeface="Consolas" panose="020B0609020204030204" pitchFamily="49" charset="0"/>
              </a:rPr>
              <a:t>  public</a:t>
            </a:r>
            <a:r>
              <a:rPr lang="fr-FR" sz="1600" b="1" dirty="0">
                <a:solidFill>
                  <a:srgbClr val="000000"/>
                </a:solidFill>
                <a:latin typeface="Consolas" panose="020B0609020204030204" pitchFamily="49" charset="0"/>
              </a:rPr>
              <a:t> </a:t>
            </a:r>
            <a:r>
              <a:rPr lang="fr-FR" sz="1600" b="1" dirty="0" err="1">
                <a:solidFill>
                  <a:srgbClr val="000000"/>
                </a:solidFill>
                <a:latin typeface="Consolas" panose="020B0609020204030204" pitchFamily="49" charset="0"/>
              </a:rPr>
              <a:t>Propriete</a:t>
            </a:r>
            <a:r>
              <a:rPr lang="fr-FR" sz="1600" b="1" dirty="0">
                <a:solidFill>
                  <a:srgbClr val="000000"/>
                </a:solidFill>
                <a:latin typeface="Consolas" panose="020B0609020204030204" pitchFamily="49" charset="0"/>
              </a:rPr>
              <a:t>[] </a:t>
            </a:r>
            <a:r>
              <a:rPr lang="fr-FR" sz="1600" b="1" dirty="0" err="1">
                <a:solidFill>
                  <a:srgbClr val="000000"/>
                </a:solidFill>
                <a:latin typeface="Consolas" panose="020B0609020204030204" pitchFamily="49" charset="0"/>
              </a:rPr>
              <a:t>getProprietes</a:t>
            </a:r>
            <a:r>
              <a:rPr lang="fr-FR"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return</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proprietes</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endParaRPr lang="fr-FR" sz="1600" b="1" dirty="0">
              <a:solidFill>
                <a:srgbClr val="7F0055"/>
              </a:solidFill>
              <a:latin typeface="Consolas" panose="020B0609020204030204" pitchFamily="49" charset="0"/>
            </a:endParaRPr>
          </a:p>
          <a:p>
            <a:r>
              <a:rPr lang="fr-FR" sz="1600" b="1" dirty="0">
                <a:solidFill>
                  <a:srgbClr val="7F0055"/>
                </a:solidFill>
                <a:latin typeface="Consolas" panose="020B0609020204030204" pitchFamily="49" charset="0"/>
              </a:rPr>
              <a:t>  public</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int</a:t>
            </a:r>
            <a:r>
              <a:rPr lang="fr-FR" sz="1600" b="1" dirty="0">
                <a:solidFill>
                  <a:srgbClr val="000000"/>
                </a:solidFill>
                <a:latin typeface="Consolas" panose="020B0609020204030204" pitchFamily="49" charset="0"/>
              </a:rPr>
              <a:t> </a:t>
            </a:r>
            <a:r>
              <a:rPr lang="fr-FR" sz="1600" b="1" dirty="0" err="1">
                <a:solidFill>
                  <a:srgbClr val="000000"/>
                </a:solidFill>
                <a:latin typeface="Consolas" panose="020B0609020204030204" pitchFamily="49" charset="0"/>
              </a:rPr>
              <a:t>getNbProprietes</a:t>
            </a:r>
            <a:r>
              <a:rPr lang="fr-FR" sz="1600" b="1" dirty="0">
                <a:solidFill>
                  <a:srgbClr val="000000"/>
                </a:solidFill>
                <a:latin typeface="Consolas" panose="020B0609020204030204" pitchFamily="49" charset="0"/>
              </a:rPr>
              <a:t>() {</a:t>
            </a:r>
          </a:p>
          <a:p>
            <a:r>
              <a:rPr lang="fr-FR" sz="1600" b="1" dirty="0">
                <a:solidFill>
                  <a:srgbClr val="7F0055"/>
                </a:solidFill>
                <a:latin typeface="Consolas" panose="020B0609020204030204" pitchFamily="49" charset="0"/>
              </a:rPr>
              <a:t>    return</a:t>
            </a:r>
            <a:r>
              <a:rPr lang="fr-FR" sz="1600" b="1" dirty="0">
                <a:solidFill>
                  <a:srgbClr val="000000"/>
                </a:solidFill>
                <a:latin typeface="Consolas" panose="020B0609020204030204" pitchFamily="49" charset="0"/>
              </a:rPr>
              <a:t> </a:t>
            </a:r>
            <a:r>
              <a:rPr lang="fr-FR" sz="1600" b="1" dirty="0" err="1">
                <a:solidFill>
                  <a:srgbClr val="7F0055"/>
                </a:solidFill>
                <a:latin typeface="Consolas" panose="020B0609020204030204" pitchFamily="49" charset="0"/>
              </a:rPr>
              <a:t>this</a:t>
            </a:r>
            <a:r>
              <a:rPr lang="fr-FR" sz="1600" b="1" dirty="0" err="1">
                <a:solidFill>
                  <a:srgbClr val="000000"/>
                </a:solidFill>
                <a:latin typeface="Consolas" panose="020B0609020204030204" pitchFamily="49" charset="0"/>
              </a:rPr>
              <a:t>.</a:t>
            </a:r>
            <a:r>
              <a:rPr lang="fr-FR" sz="1600" b="1" dirty="0" err="1">
                <a:solidFill>
                  <a:srgbClr val="0000C0"/>
                </a:solidFill>
                <a:latin typeface="Consolas" panose="020B0609020204030204" pitchFamily="49" charset="0"/>
              </a:rPr>
              <a:t>nbProp</a:t>
            </a:r>
            <a:r>
              <a:rPr lang="fr-FR" sz="1600" b="1" dirty="0">
                <a:solidFill>
                  <a:srgbClr val="000000"/>
                </a:solidFill>
                <a:latin typeface="Consolas" panose="020B0609020204030204" pitchFamily="49" charset="0"/>
              </a:rPr>
              <a:t>;</a:t>
            </a:r>
          </a:p>
          <a:p>
            <a:r>
              <a:rPr lang="fr-FR" sz="1600" dirty="0">
                <a:solidFill>
                  <a:srgbClr val="000000"/>
                </a:solidFill>
                <a:latin typeface="Consolas" panose="020B0609020204030204" pitchFamily="49" charset="0"/>
              </a:rPr>
              <a:t>  }</a:t>
            </a:r>
          </a:p>
          <a:p>
            <a:r>
              <a:rPr lang="fr-FR" sz="1600"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3425519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associations bidirectionnelles</a:t>
            </a:r>
          </a:p>
        </p:txBody>
      </p:sp>
      <p:sp>
        <p:nvSpPr>
          <p:cNvPr id="4" name="Espace réservé du texte 3"/>
          <p:cNvSpPr>
            <a:spLocks noGrp="1"/>
          </p:cNvSpPr>
          <p:nvPr>
            <p:ph type="body" sz="quarter" idx="14"/>
          </p:nvPr>
        </p:nvSpPr>
        <p:spPr/>
        <p:txBody>
          <a:bodyPr/>
          <a:lstStyle/>
          <a:p>
            <a:r>
              <a:rPr lang="fr-FR" dirty="0"/>
              <a:t>Les associations</a:t>
            </a:r>
          </a:p>
        </p:txBody>
      </p:sp>
      <p:graphicFrame>
        <p:nvGraphicFramePr>
          <p:cNvPr id="3" name="Tableau 2"/>
          <p:cNvGraphicFramePr>
            <a:graphicFrameLocks noGrp="1"/>
          </p:cNvGraphicFramePr>
          <p:nvPr>
            <p:extLst>
              <p:ext uri="{D42A27DB-BD31-4B8C-83A1-F6EECF244321}">
                <p14:modId xmlns:p14="http://schemas.microsoft.com/office/powerpoint/2010/main" val="929994314"/>
              </p:ext>
            </p:extLst>
          </p:nvPr>
        </p:nvGraphicFramePr>
        <p:xfrm>
          <a:off x="1216991" y="1594310"/>
          <a:ext cx="2420730" cy="1942035"/>
        </p:xfrm>
        <a:graphic>
          <a:graphicData uri="http://schemas.openxmlformats.org/drawingml/2006/table">
            <a:tbl>
              <a:tblPr firstRow="1" bandRow="1">
                <a:tableStyleId>{5940675A-B579-460E-94D1-54222C63F5DA}</a:tableStyleId>
              </a:tblPr>
              <a:tblGrid>
                <a:gridCol w="1724991">
                  <a:extLst>
                    <a:ext uri="{9D8B030D-6E8A-4147-A177-3AD203B41FA5}">
                      <a16:colId xmlns:a16="http://schemas.microsoft.com/office/drawing/2014/main" val="20000"/>
                    </a:ext>
                  </a:extLst>
                </a:gridCol>
                <a:gridCol w="695739">
                  <a:extLst>
                    <a:ext uri="{9D8B030D-6E8A-4147-A177-3AD203B41FA5}">
                      <a16:colId xmlns:a16="http://schemas.microsoft.com/office/drawing/2014/main" val="20001"/>
                    </a:ext>
                  </a:extLst>
                </a:gridCol>
              </a:tblGrid>
              <a:tr h="388407">
                <a:tc gridSpan="2">
                  <a:txBody>
                    <a:bodyPr/>
                    <a:lstStyle/>
                    <a:p>
                      <a:pPr algn="ctr"/>
                      <a:r>
                        <a:rPr lang="fr-FR" dirty="0" err="1"/>
                        <a:t>belleville</a:t>
                      </a:r>
                      <a:r>
                        <a:rPr lang="fr-FR" dirty="0"/>
                        <a:t> : </a:t>
                      </a:r>
                      <a:r>
                        <a:rPr lang="fr-FR" dirty="0" err="1"/>
                        <a:t>Propriete</a:t>
                      </a:r>
                      <a:endParaRPr lang="fr-FR" dirty="0"/>
                    </a:p>
                  </a:txBody>
                  <a:tcPr/>
                </a:tc>
                <a:tc hMerge="1">
                  <a:txBody>
                    <a:bodyPr/>
                    <a:lstStyle/>
                    <a:p>
                      <a:endParaRPr lang="fr-FR" dirty="0"/>
                    </a:p>
                  </a:txBody>
                  <a:tcPr/>
                </a:tc>
                <a:extLst>
                  <a:ext uri="{0D108BD9-81ED-4DB2-BD59-A6C34878D82A}">
                    <a16:rowId xmlns:a16="http://schemas.microsoft.com/office/drawing/2014/main" val="10000"/>
                  </a:ext>
                </a:extLst>
              </a:tr>
              <a:tr h="388407">
                <a:tc>
                  <a:txBody>
                    <a:bodyPr/>
                    <a:lstStyle/>
                    <a:p>
                      <a:r>
                        <a:rPr lang="fr-FR" dirty="0" err="1"/>
                        <a:t>prixAchat</a:t>
                      </a:r>
                      <a:endParaRPr lang="fr-FR" dirty="0"/>
                    </a:p>
                  </a:txBody>
                  <a:tcPr/>
                </a:tc>
                <a:tc>
                  <a:txBody>
                    <a:bodyPr/>
                    <a:lstStyle/>
                    <a:p>
                      <a:pPr algn="ctr"/>
                      <a:r>
                        <a:rPr lang="fr-FR" dirty="0"/>
                        <a:t>60</a:t>
                      </a:r>
                    </a:p>
                  </a:txBody>
                  <a:tcPr/>
                </a:tc>
                <a:extLst>
                  <a:ext uri="{0D108BD9-81ED-4DB2-BD59-A6C34878D82A}">
                    <a16:rowId xmlns:a16="http://schemas.microsoft.com/office/drawing/2014/main" val="10001"/>
                  </a:ext>
                </a:extLst>
              </a:tr>
              <a:tr h="388407">
                <a:tc>
                  <a:txBody>
                    <a:bodyPr/>
                    <a:lstStyle/>
                    <a:p>
                      <a:r>
                        <a:rPr lang="fr-FR" dirty="0" err="1"/>
                        <a:t>txComplGroupe</a:t>
                      </a:r>
                      <a:endParaRPr lang="fr-FR" dirty="0"/>
                    </a:p>
                  </a:txBody>
                  <a:tcPr/>
                </a:tc>
                <a:tc>
                  <a:txBody>
                    <a:bodyPr/>
                    <a:lstStyle/>
                    <a:p>
                      <a:pPr algn="ctr"/>
                      <a:r>
                        <a:rPr lang="fr-FR" dirty="0"/>
                        <a:t>0</a:t>
                      </a:r>
                    </a:p>
                  </a:txBody>
                  <a:tcPr/>
                </a:tc>
                <a:extLst>
                  <a:ext uri="{0D108BD9-81ED-4DB2-BD59-A6C34878D82A}">
                    <a16:rowId xmlns:a16="http://schemas.microsoft.com/office/drawing/2014/main" val="10002"/>
                  </a:ext>
                </a:extLst>
              </a:tr>
              <a:tr h="388407">
                <a:tc>
                  <a:txBody>
                    <a:bodyPr/>
                    <a:lstStyle/>
                    <a:p>
                      <a:r>
                        <a:rPr lang="fr-FR" dirty="0" err="1"/>
                        <a:t>Hypotheque</a:t>
                      </a:r>
                      <a:endParaRPr lang="fr-FR" dirty="0"/>
                    </a:p>
                  </a:txBody>
                  <a:tcPr/>
                </a:tc>
                <a:tc>
                  <a:txBody>
                    <a:bodyPr/>
                    <a:lstStyle/>
                    <a:p>
                      <a:pPr algn="ctr"/>
                      <a:r>
                        <a:rPr lang="fr-FR" dirty="0"/>
                        <a:t>false</a:t>
                      </a:r>
                    </a:p>
                  </a:txBody>
                  <a:tcPr/>
                </a:tc>
                <a:extLst>
                  <a:ext uri="{0D108BD9-81ED-4DB2-BD59-A6C34878D82A}">
                    <a16:rowId xmlns:a16="http://schemas.microsoft.com/office/drawing/2014/main" val="10003"/>
                  </a:ext>
                </a:extLst>
              </a:tr>
              <a:tr h="388407">
                <a:tc>
                  <a:txBody>
                    <a:bodyPr/>
                    <a:lstStyle/>
                    <a:p>
                      <a:r>
                        <a:rPr lang="fr-FR" dirty="0"/>
                        <a:t>groupe</a:t>
                      </a:r>
                    </a:p>
                  </a:txBody>
                  <a:tcPr/>
                </a:tc>
                <a:tc>
                  <a:txBody>
                    <a:bodyPr/>
                    <a:lstStyle/>
                    <a:p>
                      <a:pPr algn="ctr"/>
                      <a:endParaRPr lang="fr-FR" dirty="0"/>
                    </a:p>
                  </a:txBody>
                  <a:tcPr/>
                </a:tc>
                <a:extLst>
                  <a:ext uri="{0D108BD9-81ED-4DB2-BD59-A6C34878D82A}">
                    <a16:rowId xmlns:a16="http://schemas.microsoft.com/office/drawing/2014/main" val="10004"/>
                  </a:ext>
                </a:extLst>
              </a:tr>
            </a:tbl>
          </a:graphicData>
        </a:graphic>
      </p:graphicFrame>
      <p:graphicFrame>
        <p:nvGraphicFramePr>
          <p:cNvPr id="7" name="Tableau 6"/>
          <p:cNvGraphicFramePr>
            <a:graphicFrameLocks noGrp="1"/>
          </p:cNvGraphicFramePr>
          <p:nvPr>
            <p:extLst>
              <p:ext uri="{D42A27DB-BD31-4B8C-83A1-F6EECF244321}">
                <p14:modId xmlns:p14="http://schemas.microsoft.com/office/powerpoint/2010/main" val="3877549442"/>
              </p:ext>
            </p:extLst>
          </p:nvPr>
        </p:nvGraphicFramePr>
        <p:xfrm>
          <a:off x="1747078" y="3853805"/>
          <a:ext cx="2420730" cy="1942035"/>
        </p:xfrm>
        <a:graphic>
          <a:graphicData uri="http://schemas.openxmlformats.org/drawingml/2006/table">
            <a:tbl>
              <a:tblPr firstRow="1" bandRow="1">
                <a:tableStyleId>{5940675A-B579-460E-94D1-54222C63F5DA}</a:tableStyleId>
              </a:tblPr>
              <a:tblGrid>
                <a:gridCol w="1724991">
                  <a:extLst>
                    <a:ext uri="{9D8B030D-6E8A-4147-A177-3AD203B41FA5}">
                      <a16:colId xmlns:a16="http://schemas.microsoft.com/office/drawing/2014/main" val="20000"/>
                    </a:ext>
                  </a:extLst>
                </a:gridCol>
                <a:gridCol w="695739">
                  <a:extLst>
                    <a:ext uri="{9D8B030D-6E8A-4147-A177-3AD203B41FA5}">
                      <a16:colId xmlns:a16="http://schemas.microsoft.com/office/drawing/2014/main" val="20001"/>
                    </a:ext>
                  </a:extLst>
                </a:gridCol>
              </a:tblGrid>
              <a:tr h="388407">
                <a:tc gridSpan="2">
                  <a:txBody>
                    <a:bodyPr/>
                    <a:lstStyle/>
                    <a:p>
                      <a:pPr algn="ctr"/>
                      <a:r>
                        <a:rPr lang="fr-FR" dirty="0" err="1"/>
                        <a:t>lecourbe</a:t>
                      </a:r>
                      <a:r>
                        <a:rPr lang="fr-FR" dirty="0"/>
                        <a:t> : </a:t>
                      </a:r>
                      <a:r>
                        <a:rPr lang="fr-FR" dirty="0" err="1"/>
                        <a:t>Propriete</a:t>
                      </a:r>
                      <a:endParaRPr lang="fr-FR" dirty="0"/>
                    </a:p>
                  </a:txBody>
                  <a:tcPr/>
                </a:tc>
                <a:tc hMerge="1">
                  <a:txBody>
                    <a:bodyPr/>
                    <a:lstStyle/>
                    <a:p>
                      <a:endParaRPr lang="fr-FR" dirty="0"/>
                    </a:p>
                  </a:txBody>
                  <a:tcPr/>
                </a:tc>
                <a:extLst>
                  <a:ext uri="{0D108BD9-81ED-4DB2-BD59-A6C34878D82A}">
                    <a16:rowId xmlns:a16="http://schemas.microsoft.com/office/drawing/2014/main" val="10000"/>
                  </a:ext>
                </a:extLst>
              </a:tr>
              <a:tr h="388407">
                <a:tc>
                  <a:txBody>
                    <a:bodyPr/>
                    <a:lstStyle/>
                    <a:p>
                      <a:r>
                        <a:rPr lang="fr-FR" dirty="0" err="1"/>
                        <a:t>prixAchat</a:t>
                      </a:r>
                      <a:endParaRPr lang="fr-FR" dirty="0"/>
                    </a:p>
                  </a:txBody>
                  <a:tcPr/>
                </a:tc>
                <a:tc>
                  <a:txBody>
                    <a:bodyPr/>
                    <a:lstStyle/>
                    <a:p>
                      <a:pPr algn="ctr"/>
                      <a:r>
                        <a:rPr lang="fr-FR" dirty="0"/>
                        <a:t>60</a:t>
                      </a:r>
                    </a:p>
                  </a:txBody>
                  <a:tcPr/>
                </a:tc>
                <a:extLst>
                  <a:ext uri="{0D108BD9-81ED-4DB2-BD59-A6C34878D82A}">
                    <a16:rowId xmlns:a16="http://schemas.microsoft.com/office/drawing/2014/main" val="10001"/>
                  </a:ext>
                </a:extLst>
              </a:tr>
              <a:tr h="388407">
                <a:tc>
                  <a:txBody>
                    <a:bodyPr/>
                    <a:lstStyle/>
                    <a:p>
                      <a:r>
                        <a:rPr lang="fr-FR" dirty="0" err="1"/>
                        <a:t>txComplGroupe</a:t>
                      </a:r>
                      <a:endParaRPr lang="fr-FR" dirty="0"/>
                    </a:p>
                  </a:txBody>
                  <a:tcPr/>
                </a:tc>
                <a:tc>
                  <a:txBody>
                    <a:bodyPr/>
                    <a:lstStyle/>
                    <a:p>
                      <a:pPr algn="ctr"/>
                      <a:r>
                        <a:rPr lang="fr-FR" dirty="0"/>
                        <a:t>0</a:t>
                      </a:r>
                    </a:p>
                  </a:txBody>
                  <a:tcPr/>
                </a:tc>
                <a:extLst>
                  <a:ext uri="{0D108BD9-81ED-4DB2-BD59-A6C34878D82A}">
                    <a16:rowId xmlns:a16="http://schemas.microsoft.com/office/drawing/2014/main" val="10002"/>
                  </a:ext>
                </a:extLst>
              </a:tr>
              <a:tr h="388407">
                <a:tc>
                  <a:txBody>
                    <a:bodyPr/>
                    <a:lstStyle/>
                    <a:p>
                      <a:r>
                        <a:rPr lang="fr-FR" dirty="0" err="1"/>
                        <a:t>Hypotheque</a:t>
                      </a:r>
                      <a:endParaRPr lang="fr-FR" dirty="0"/>
                    </a:p>
                  </a:txBody>
                  <a:tcPr/>
                </a:tc>
                <a:tc>
                  <a:txBody>
                    <a:bodyPr/>
                    <a:lstStyle/>
                    <a:p>
                      <a:pPr algn="ctr"/>
                      <a:r>
                        <a:rPr lang="fr-FR" dirty="0"/>
                        <a:t>false</a:t>
                      </a:r>
                    </a:p>
                  </a:txBody>
                  <a:tcPr/>
                </a:tc>
                <a:extLst>
                  <a:ext uri="{0D108BD9-81ED-4DB2-BD59-A6C34878D82A}">
                    <a16:rowId xmlns:a16="http://schemas.microsoft.com/office/drawing/2014/main" val="10003"/>
                  </a:ext>
                </a:extLst>
              </a:tr>
              <a:tr h="388407">
                <a:tc>
                  <a:txBody>
                    <a:bodyPr/>
                    <a:lstStyle/>
                    <a:p>
                      <a:r>
                        <a:rPr lang="fr-FR" dirty="0"/>
                        <a:t>groupe</a:t>
                      </a:r>
                    </a:p>
                  </a:txBody>
                  <a:tcPr/>
                </a:tc>
                <a:tc>
                  <a:txBody>
                    <a:bodyPr/>
                    <a:lstStyle/>
                    <a:p>
                      <a:pPr algn="ctr"/>
                      <a:endParaRPr lang="fr-FR" dirty="0"/>
                    </a:p>
                  </a:txBody>
                  <a:tcPr/>
                </a:tc>
                <a:extLst>
                  <a:ext uri="{0D108BD9-81ED-4DB2-BD59-A6C34878D82A}">
                    <a16:rowId xmlns:a16="http://schemas.microsoft.com/office/drawing/2014/main" val="10004"/>
                  </a:ext>
                </a:extLst>
              </a:tr>
            </a:tbl>
          </a:graphicData>
        </a:graphic>
      </p:graphicFrame>
      <p:graphicFrame>
        <p:nvGraphicFramePr>
          <p:cNvPr id="9" name="Tableau 8"/>
          <p:cNvGraphicFramePr>
            <a:graphicFrameLocks noGrp="1"/>
          </p:cNvGraphicFramePr>
          <p:nvPr>
            <p:extLst>
              <p:ext uri="{D42A27DB-BD31-4B8C-83A1-F6EECF244321}">
                <p14:modId xmlns:p14="http://schemas.microsoft.com/office/powerpoint/2010/main" val="342443567"/>
              </p:ext>
            </p:extLst>
          </p:nvPr>
        </p:nvGraphicFramePr>
        <p:xfrm>
          <a:off x="7929217" y="1911770"/>
          <a:ext cx="2558111" cy="1165221"/>
        </p:xfrm>
        <a:graphic>
          <a:graphicData uri="http://schemas.openxmlformats.org/drawingml/2006/table">
            <a:tbl>
              <a:tblPr firstRow="1" bandRow="1">
                <a:tableStyleId>{5940675A-B579-460E-94D1-54222C63F5DA}</a:tableStyleId>
              </a:tblPr>
              <a:tblGrid>
                <a:gridCol w="1724991">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08280">
                  <a:extLst>
                    <a:ext uri="{9D8B030D-6E8A-4147-A177-3AD203B41FA5}">
                      <a16:colId xmlns:a16="http://schemas.microsoft.com/office/drawing/2014/main" val="20002"/>
                    </a:ext>
                  </a:extLst>
                </a:gridCol>
                <a:gridCol w="208280">
                  <a:extLst>
                    <a:ext uri="{9D8B030D-6E8A-4147-A177-3AD203B41FA5}">
                      <a16:colId xmlns:a16="http://schemas.microsoft.com/office/drawing/2014/main" val="20003"/>
                    </a:ext>
                  </a:extLst>
                </a:gridCol>
                <a:gridCol w="208280">
                  <a:extLst>
                    <a:ext uri="{9D8B030D-6E8A-4147-A177-3AD203B41FA5}">
                      <a16:colId xmlns:a16="http://schemas.microsoft.com/office/drawing/2014/main" val="20004"/>
                    </a:ext>
                  </a:extLst>
                </a:gridCol>
              </a:tblGrid>
              <a:tr h="388407">
                <a:tc gridSpan="5">
                  <a:txBody>
                    <a:bodyPr/>
                    <a:lstStyle/>
                    <a:p>
                      <a:pPr algn="ctr"/>
                      <a:r>
                        <a:rPr lang="fr-FR" dirty="0"/>
                        <a:t>mauve : Groupe</a:t>
                      </a:r>
                    </a:p>
                  </a:txBody>
                  <a:tcPr/>
                </a:tc>
                <a:tc hMerge="1">
                  <a:txBody>
                    <a:bodyPr/>
                    <a:lstStyle/>
                    <a:p>
                      <a:endParaRPr lang="fr-FR" dirty="0"/>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0"/>
                  </a:ext>
                </a:extLst>
              </a:tr>
              <a:tr h="388407">
                <a:tc>
                  <a:txBody>
                    <a:bodyPr/>
                    <a:lstStyle/>
                    <a:p>
                      <a:r>
                        <a:rPr lang="fr-FR" dirty="0" err="1"/>
                        <a:t>nbProp</a:t>
                      </a:r>
                      <a:endParaRPr lang="fr-FR" dirty="0"/>
                    </a:p>
                  </a:txBody>
                  <a:tcPr/>
                </a:tc>
                <a:tc gridSpan="4">
                  <a:txBody>
                    <a:bodyPr/>
                    <a:lstStyle/>
                    <a:p>
                      <a:pPr algn="ctr"/>
                      <a:r>
                        <a:rPr lang="fr-FR" dirty="0"/>
                        <a:t>2</a:t>
                      </a:r>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1"/>
                  </a:ext>
                </a:extLst>
              </a:tr>
              <a:tr h="388407">
                <a:tc>
                  <a:txBody>
                    <a:bodyPr/>
                    <a:lstStyle/>
                    <a:p>
                      <a:r>
                        <a:rPr lang="fr-FR" dirty="0" err="1"/>
                        <a:t>proprietes</a:t>
                      </a:r>
                      <a:endParaRPr lang="fr-FR" dirty="0"/>
                    </a:p>
                  </a:txBody>
                  <a:tcPr/>
                </a:tc>
                <a:tc>
                  <a:txBody>
                    <a:bodyPr/>
                    <a:lstStyle/>
                    <a:p>
                      <a:pPr algn="ctr"/>
                      <a:endParaRPr lang="fr-FR" dirty="0"/>
                    </a:p>
                  </a:txBody>
                  <a:tcPr/>
                </a:tc>
                <a:tc>
                  <a:txBody>
                    <a:bodyPr/>
                    <a:lstStyle/>
                    <a:p>
                      <a:pPr algn="ctr"/>
                      <a:endParaRPr lang="fr-FR" dirty="0"/>
                    </a:p>
                  </a:txBody>
                  <a:tcPr/>
                </a:tc>
                <a:tc>
                  <a:txBody>
                    <a:bodyPr/>
                    <a:lstStyle/>
                    <a:p>
                      <a:pPr algn="ctr"/>
                      <a:endParaRPr lang="fr-FR" dirty="0"/>
                    </a:p>
                  </a:txBody>
                  <a:tcPr/>
                </a:tc>
                <a:tc>
                  <a:txBody>
                    <a:bodyPr/>
                    <a:lstStyle/>
                    <a:p>
                      <a:pPr algn="ctr"/>
                      <a:endParaRPr lang="fr-FR" dirty="0"/>
                    </a:p>
                  </a:txBody>
                  <a:tcPr/>
                </a:tc>
                <a:extLst>
                  <a:ext uri="{0D108BD9-81ED-4DB2-BD59-A6C34878D82A}">
                    <a16:rowId xmlns:a16="http://schemas.microsoft.com/office/drawing/2014/main" val="10002"/>
                  </a:ext>
                </a:extLst>
              </a:tr>
            </a:tbl>
          </a:graphicData>
        </a:graphic>
      </p:graphicFrame>
      <p:cxnSp>
        <p:nvCxnSpPr>
          <p:cNvPr id="10" name="Connecteur droit avec flèche 9"/>
          <p:cNvCxnSpPr/>
          <p:nvPr/>
        </p:nvCxnSpPr>
        <p:spPr>
          <a:xfrm flipV="1">
            <a:off x="3260035" y="2325757"/>
            <a:ext cx="4669182" cy="1013791"/>
          </a:xfrm>
          <a:prstGeom prst="straightConnector1">
            <a:avLst/>
          </a:prstGeom>
          <a:ln w="25400">
            <a:solidFill>
              <a:srgbClr val="962D3E"/>
            </a:solidFill>
            <a:headEnd type="oval"/>
            <a:tailEnd type="arrow"/>
          </a:ln>
        </p:spPr>
        <p:style>
          <a:lnRef idx="1">
            <a:schemeClr val="accent1"/>
          </a:lnRef>
          <a:fillRef idx="0">
            <a:schemeClr val="accent1"/>
          </a:fillRef>
          <a:effectRef idx="0">
            <a:schemeClr val="accent1"/>
          </a:effectRef>
          <a:fontRef idx="minor">
            <a:schemeClr val="tx1"/>
          </a:fontRef>
        </p:style>
      </p:cxnSp>
      <p:cxnSp>
        <p:nvCxnSpPr>
          <p:cNvPr id="11" name="Connecteur droit avec flèche 10"/>
          <p:cNvCxnSpPr/>
          <p:nvPr/>
        </p:nvCxnSpPr>
        <p:spPr>
          <a:xfrm flipV="1">
            <a:off x="3782774" y="2931051"/>
            <a:ext cx="4146443" cy="2687872"/>
          </a:xfrm>
          <a:prstGeom prst="straightConnector1">
            <a:avLst/>
          </a:prstGeom>
          <a:ln w="25400">
            <a:solidFill>
              <a:srgbClr val="962D3E"/>
            </a:solidFill>
            <a:headEnd type="oval"/>
            <a:tailEnd type="arrow"/>
          </a:ln>
        </p:spPr>
        <p:style>
          <a:lnRef idx="1">
            <a:schemeClr val="accent1"/>
          </a:lnRef>
          <a:fillRef idx="0">
            <a:schemeClr val="accent1"/>
          </a:fillRef>
          <a:effectRef idx="0">
            <a:schemeClr val="accent1"/>
          </a:effectRef>
          <a:fontRef idx="minor">
            <a:schemeClr val="tx1"/>
          </a:fontRef>
        </p:style>
      </p:cxnSp>
      <p:sp>
        <p:nvSpPr>
          <p:cNvPr id="13" name="Forme libre 12"/>
          <p:cNvSpPr/>
          <p:nvPr/>
        </p:nvSpPr>
        <p:spPr>
          <a:xfrm>
            <a:off x="3657600" y="2912165"/>
            <a:ext cx="6092687" cy="895262"/>
          </a:xfrm>
          <a:custGeom>
            <a:avLst/>
            <a:gdLst>
              <a:gd name="connsiteX0" fmla="*/ 6092687 w 6092687"/>
              <a:gd name="connsiteY0" fmla="*/ 0 h 895262"/>
              <a:gd name="connsiteX1" fmla="*/ 5913783 w 6092687"/>
              <a:gd name="connsiteY1" fmla="*/ 646044 h 895262"/>
              <a:gd name="connsiteX2" fmla="*/ 5198165 w 6092687"/>
              <a:gd name="connsiteY2" fmla="*/ 844826 h 895262"/>
              <a:gd name="connsiteX3" fmla="*/ 3538330 w 6092687"/>
              <a:gd name="connsiteY3" fmla="*/ 874644 h 895262"/>
              <a:gd name="connsiteX4" fmla="*/ 0 w 6092687"/>
              <a:gd name="connsiteY4" fmla="*/ 576470 h 895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2687" h="895262">
                <a:moveTo>
                  <a:pt x="6092687" y="0"/>
                </a:moveTo>
                <a:cubicBezTo>
                  <a:pt x="6077778" y="252620"/>
                  <a:pt x="6062870" y="505240"/>
                  <a:pt x="5913783" y="646044"/>
                </a:cubicBezTo>
                <a:cubicBezTo>
                  <a:pt x="5764696" y="786848"/>
                  <a:pt x="5594074" y="806726"/>
                  <a:pt x="5198165" y="844826"/>
                </a:cubicBezTo>
                <a:cubicBezTo>
                  <a:pt x="4802256" y="882926"/>
                  <a:pt x="4404691" y="919370"/>
                  <a:pt x="3538330" y="874644"/>
                </a:cubicBezTo>
                <a:cubicBezTo>
                  <a:pt x="2671969" y="829918"/>
                  <a:pt x="1335984" y="703194"/>
                  <a:pt x="0" y="576470"/>
                </a:cubicBezTo>
              </a:path>
            </a:pathLst>
          </a:custGeom>
          <a:ln w="25400">
            <a:solidFill>
              <a:srgbClr val="962D3E"/>
            </a:solidFill>
            <a:headEnd type="oval"/>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14" name="Forme libre 13"/>
          <p:cNvSpPr/>
          <p:nvPr/>
        </p:nvSpPr>
        <p:spPr>
          <a:xfrm>
            <a:off x="4174435" y="2912379"/>
            <a:ext cx="5787182" cy="2782957"/>
          </a:xfrm>
          <a:custGeom>
            <a:avLst/>
            <a:gdLst>
              <a:gd name="connsiteX0" fmla="*/ 5784574 w 5786984"/>
              <a:gd name="connsiteY0" fmla="*/ 0 h 2782957"/>
              <a:gd name="connsiteX1" fmla="*/ 5715000 w 5786984"/>
              <a:gd name="connsiteY1" fmla="*/ 864705 h 2782957"/>
              <a:gd name="connsiteX2" fmla="*/ 5307495 w 5786984"/>
              <a:gd name="connsiteY2" fmla="*/ 1570383 h 2782957"/>
              <a:gd name="connsiteX3" fmla="*/ 4452730 w 5786984"/>
              <a:gd name="connsiteY3" fmla="*/ 2286000 h 2782957"/>
              <a:gd name="connsiteX4" fmla="*/ 0 w 5786984"/>
              <a:gd name="connsiteY4" fmla="*/ 2782957 h 2782957"/>
              <a:gd name="connsiteX0" fmla="*/ 5784574 w 5837140"/>
              <a:gd name="connsiteY0" fmla="*/ 0 h 2782957"/>
              <a:gd name="connsiteX1" fmla="*/ 5715000 w 5837140"/>
              <a:gd name="connsiteY1" fmla="*/ 864705 h 2782957"/>
              <a:gd name="connsiteX2" fmla="*/ 4452730 w 5837140"/>
              <a:gd name="connsiteY2" fmla="*/ 2286000 h 2782957"/>
              <a:gd name="connsiteX3" fmla="*/ 0 w 5837140"/>
              <a:gd name="connsiteY3" fmla="*/ 2782957 h 2782957"/>
              <a:gd name="connsiteX0" fmla="*/ 5784574 w 5805824"/>
              <a:gd name="connsiteY0" fmla="*/ 0 h 2782957"/>
              <a:gd name="connsiteX1" fmla="*/ 5655365 w 5805824"/>
              <a:gd name="connsiteY1" fmla="*/ 1282148 h 2782957"/>
              <a:gd name="connsiteX2" fmla="*/ 4452730 w 5805824"/>
              <a:gd name="connsiteY2" fmla="*/ 2286000 h 2782957"/>
              <a:gd name="connsiteX3" fmla="*/ 0 w 5805824"/>
              <a:gd name="connsiteY3" fmla="*/ 2782957 h 2782957"/>
              <a:gd name="connsiteX0" fmla="*/ 5784574 w 6121390"/>
              <a:gd name="connsiteY0" fmla="*/ 0 h 2782957"/>
              <a:gd name="connsiteX1" fmla="*/ 5655365 w 6121390"/>
              <a:gd name="connsiteY1" fmla="*/ 1282148 h 2782957"/>
              <a:gd name="connsiteX2" fmla="*/ 0 w 6121390"/>
              <a:gd name="connsiteY2" fmla="*/ 2782957 h 2782957"/>
              <a:gd name="connsiteX0" fmla="*/ 5784574 w 5787182"/>
              <a:gd name="connsiteY0" fmla="*/ 0 h 2782957"/>
              <a:gd name="connsiteX1" fmla="*/ 4890052 w 5787182"/>
              <a:gd name="connsiteY1" fmla="*/ 1679714 h 2782957"/>
              <a:gd name="connsiteX2" fmla="*/ 0 w 5787182"/>
              <a:gd name="connsiteY2" fmla="*/ 2782957 h 2782957"/>
            </a:gdLst>
            <a:ahLst/>
            <a:cxnLst>
              <a:cxn ang="0">
                <a:pos x="connsiteX0" y="connsiteY0"/>
              </a:cxn>
              <a:cxn ang="0">
                <a:pos x="connsiteX1" y="connsiteY1"/>
              </a:cxn>
              <a:cxn ang="0">
                <a:pos x="connsiteX2" y="connsiteY2"/>
              </a:cxn>
            </a:cxnLst>
            <a:rect l="l" t="t" r="r" b="b"/>
            <a:pathLst>
              <a:path w="5787182" h="2782957">
                <a:moveTo>
                  <a:pt x="5784574" y="0"/>
                </a:moveTo>
                <a:cubicBezTo>
                  <a:pt x="5789543" y="301487"/>
                  <a:pt x="5854148" y="1215888"/>
                  <a:pt x="4890052" y="1679714"/>
                </a:cubicBezTo>
                <a:cubicBezTo>
                  <a:pt x="3925956" y="2143540"/>
                  <a:pt x="1178201" y="2470289"/>
                  <a:pt x="0" y="2782957"/>
                </a:cubicBezTo>
              </a:path>
            </a:pathLst>
          </a:custGeom>
          <a:ln w="25400">
            <a:solidFill>
              <a:srgbClr val="962D3E"/>
            </a:solidFill>
            <a:headEnd type="oval"/>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solidFill>
                <a:schemeClr val="tx1"/>
              </a:solidFill>
            </a:endParaRPr>
          </a:p>
        </p:txBody>
      </p:sp>
    </p:spTree>
    <p:extLst>
      <p:ext uri="{BB962C8B-B14F-4D97-AF65-F5344CB8AC3E}">
        <p14:creationId xmlns:p14="http://schemas.microsoft.com/office/powerpoint/2010/main" val="335359598"/>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b">
        <a:normAutofit/>
      </a:bodyPr>
      <a:lstStyle>
        <a:defPPr>
          <a:defRPr sz="24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912A40510D27949A0EED36C18C19AB4" ma:contentTypeVersion="8" ma:contentTypeDescription="Crée un document." ma:contentTypeScope="" ma:versionID="364cd69fcd29cacc6c5514bd7dcd240c">
  <xsd:schema xmlns:xsd="http://www.w3.org/2001/XMLSchema" xmlns:xs="http://www.w3.org/2001/XMLSchema" xmlns:p="http://schemas.microsoft.com/office/2006/metadata/properties" xmlns:ns2="137040ba-010e-404a-853c-d6f0216fd925" targetNamespace="http://schemas.microsoft.com/office/2006/metadata/properties" ma:root="true" ma:fieldsID="62183940d33720f8b68dbed80daba725" ns2:_="">
    <xsd:import namespace="137040ba-010e-404a-853c-d6f0216fd925"/>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7040ba-010e-404a-853c-d6f0216fd92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4FB6BBB4-60F5-4008-A1CE-510EAE874D52}"/>
</file>

<file path=customXml/itemProps2.xml><?xml version="1.0" encoding="utf-8"?>
<ds:datastoreItem xmlns:ds="http://schemas.openxmlformats.org/officeDocument/2006/customXml" ds:itemID="{E0744E35-8DFE-42FB-9B27-EF60FB2821E4}">
  <ds:schemaRefs>
    <ds:schemaRef ds:uri="http://schemas.microsoft.com/office/infopath/2007/PartnerControls"/>
    <ds:schemaRef ds:uri="http://purl.org/dc/dcmitype/"/>
    <ds:schemaRef ds:uri="http://www.w3.org/XML/1998/namespace"/>
    <ds:schemaRef ds:uri="http://schemas.microsoft.com/office/2006/metadata/properties"/>
    <ds:schemaRef ds:uri="http://schemas.microsoft.com/office/2006/documentManagement/types"/>
    <ds:schemaRef ds:uri="http://purl.org/dc/terms/"/>
    <ds:schemaRef ds:uri="http://schemas.openxmlformats.org/package/2006/metadata/core-properties"/>
    <ds:schemaRef ds:uri="48513151-72dc-4d20-a25c-0c8180736831"/>
    <ds:schemaRef ds:uri="http://purl.org/dc/elements/1.1/"/>
  </ds:schemaRefs>
</ds:datastoreItem>
</file>

<file path=customXml/itemProps3.xml><?xml version="1.0" encoding="utf-8"?>
<ds:datastoreItem xmlns:ds="http://schemas.openxmlformats.org/officeDocument/2006/customXml" ds:itemID="{792112B7-675F-4876-9B67-FE360DED350F}">
  <ds:schemaRefs>
    <ds:schemaRef ds:uri="http://schemas.microsoft.com/sharepoint/v3/contenttype/forms"/>
  </ds:schemaRefs>
</ds:datastoreItem>
</file>

<file path=customXml/itemProps4.xml><?xml version="1.0" encoding="utf-8"?>
<ds:datastoreItem xmlns:ds="http://schemas.openxmlformats.org/officeDocument/2006/customXml" ds:itemID="{7623CA14-8060-425C-80F7-EC5D09A5E69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otalTime>36505</TotalTime>
  <Words>947</Words>
  <Application>Microsoft Office PowerPoint</Application>
  <PresentationFormat>Grand écran</PresentationFormat>
  <Paragraphs>203</Paragraphs>
  <Slides>12</Slides>
  <Notes>3</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12</vt:i4>
      </vt:variant>
    </vt:vector>
  </HeadingPairs>
  <TitlesOfParts>
    <vt:vector size="21" baseType="lpstr">
      <vt:lpstr>Segoe UI Light</vt:lpstr>
      <vt:lpstr>Calibri Light</vt:lpstr>
      <vt:lpstr>Segoe UI</vt:lpstr>
      <vt:lpstr>WebHostingHub-Glyphs</vt:lpstr>
      <vt:lpstr>Calibri</vt:lpstr>
      <vt:lpstr>Consolas</vt:lpstr>
      <vt:lpstr>Bradley Hand ITC</vt:lpstr>
      <vt:lpstr>Arial</vt:lpstr>
      <vt:lpstr>Thème Office</vt:lpstr>
      <vt:lpstr>La Programmation Orientée Objet (POO) avec Java</vt:lpstr>
      <vt:lpstr>Objectifs</vt:lpstr>
      <vt:lpstr>Les associations unidirectionnelles</vt:lpstr>
      <vt:lpstr>Les associations unidirectionnelles</vt:lpstr>
      <vt:lpstr>Les associations unidirectionnelles</vt:lpstr>
      <vt:lpstr>Les associations unidirectionnelles</vt:lpstr>
      <vt:lpstr>Les associations bidirectionnelles</vt:lpstr>
      <vt:lpstr>Les associations bidirectionnelles</vt:lpstr>
      <vt:lpstr>Les associations bidirectionnelles</vt:lpstr>
      <vt:lpstr>Les associations bidirectionnelles</vt:lpstr>
      <vt:lpstr>Les associations bidirectionnelles</vt:lpstr>
      <vt:lpstr>Présentation PowerPoint</vt:lpstr>
    </vt:vector>
  </TitlesOfParts>
  <Company>editions Eni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Nathalie HERVOCHE</dc:creator>
  <cp:lastModifiedBy>Laurent BOUVET</cp:lastModifiedBy>
  <cp:revision>748</cp:revision>
  <dcterms:created xsi:type="dcterms:W3CDTF">2017-05-09T08:51:09Z</dcterms:created>
  <dcterms:modified xsi:type="dcterms:W3CDTF">2018-11-15T08:57:53Z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DocIdItemGuid">
    <vt:lpwstr>f66734b3-83b1-41cc-940e-f23d0c158fc1</vt:lpwstr>
  </property>
  <property fmtid="{D5CDD505-2E9C-101B-9397-08002B2CF9AE}" pid="3" name="ContentTypeId">
    <vt:lpwstr>0x0101000912A40510D27949A0EED36C18C19AB4</vt:lpwstr>
  </property>
</Properties>
</file>